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301" r:id="rId24"/>
    <p:sldId id="279" r:id="rId25"/>
    <p:sldId id="282" r:id="rId26"/>
    <p:sldId id="283" r:id="rId27"/>
    <p:sldId id="284" r:id="rId28"/>
    <p:sldId id="285" r:id="rId29"/>
    <p:sldId id="299" r:id="rId30"/>
    <p:sldId id="286" r:id="rId31"/>
    <p:sldId id="302" r:id="rId32"/>
    <p:sldId id="287" r:id="rId33"/>
    <p:sldId id="288" r:id="rId34"/>
    <p:sldId id="289" r:id="rId35"/>
    <p:sldId id="297" r:id="rId36"/>
    <p:sldId id="298" r:id="rId37"/>
    <p:sldId id="296" r:id="rId38"/>
    <p:sldId id="304" r:id="rId39"/>
    <p:sldId id="305" r:id="rId40"/>
    <p:sldId id="306" r:id="rId41"/>
    <p:sldId id="292" r:id="rId42"/>
    <p:sldId id="290" r:id="rId43"/>
    <p:sldId id="291" r:id="rId44"/>
    <p:sldId id="310" r:id="rId45"/>
    <p:sldId id="293" r:id="rId46"/>
    <p:sldId id="300" r:id="rId47"/>
    <p:sldId id="303" r:id="rId48"/>
    <p:sldId id="307" r:id="rId49"/>
    <p:sldId id="308" r:id="rId50"/>
    <p:sldId id="309" r:id="rId51"/>
    <p:sldId id="294" r:id="rId52"/>
    <p:sldId id="295"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525502-AFBF-4588-9CA3-5F4F7DAE618D}" v="3" dt="2021-09-21T12:33:08.07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76" d="100"/>
          <a:sy n="76" d="100"/>
        </p:scale>
        <p:origin x="126"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410713-27F6-48CB-8A83-283B7D11DB41}" type="datetimeFigureOut">
              <a:rPr lang="fr-FR" smtClean="0"/>
              <a:t>24/09/2021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8BBB2-2426-4CFE-B7A2-C69EA9B80A7E}" type="slidenum">
              <a:rPr lang="fr-FR" smtClean="0"/>
              <a:t>‹N°›</a:t>
            </a:fld>
            <a:endParaRPr lang="fr-FR"/>
          </a:p>
        </p:txBody>
      </p:sp>
    </p:spTree>
    <p:extLst>
      <p:ext uri="{BB962C8B-B14F-4D97-AF65-F5344CB8AC3E}">
        <p14:creationId xmlns:p14="http://schemas.microsoft.com/office/powerpoint/2010/main" val="1161331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108BBB2-2426-4CFE-B7A2-C69EA9B80A7E}" type="slidenum">
              <a:rPr lang="fr-FR" smtClean="0"/>
              <a:t>46</a:t>
            </a:fld>
            <a:endParaRPr lang="fr-FR"/>
          </a:p>
        </p:txBody>
      </p:sp>
    </p:spTree>
    <p:extLst>
      <p:ext uri="{BB962C8B-B14F-4D97-AF65-F5344CB8AC3E}">
        <p14:creationId xmlns:p14="http://schemas.microsoft.com/office/powerpoint/2010/main" val="2706063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fr-FR"/>
              <a:t>Modifiez le style du titre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9/24/2021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‹N°›</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9/24/2021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9/24/2021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9/24/2021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fr-FR"/>
              <a:t>Modifiez le style du titre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E5059C3-6A89-4494-99FF-5A4D6FFD50EB}" type="datetimeFigureOut">
              <a:rPr lang="en-US" dirty="0"/>
              <a:t>9/24/2021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fr-FR"/>
              <a:t>Modifiez le style du titre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9/24/2021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fr-FR"/>
              <a:t>Modifiez le style du titre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609285" y="2851331"/>
            <a:ext cx="3893623" cy="30714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666635" y="2851331"/>
            <a:ext cx="3899798" cy="30714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9/24/2021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9/24/2021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9/24/2021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7D525BB-DA17-4BA0-B3C8-3AC3ABC827E6}" type="datetimeFigureOut">
              <a:rPr lang="en-US" dirty="0"/>
              <a:t>9/24/2021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fr-FR"/>
              <a:t>Modifiez le style du titre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16C4C9A-3960-41CF-A4E9-2A8FB932454B}" type="datetimeFigureOut">
              <a:rPr lang="en-US" dirty="0"/>
              <a:t>9/24/2021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9/24/2021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‹N°›</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1.jp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3.jpg"/><Relationship Id="rId7" Type="http://schemas.openxmlformats.org/officeDocument/2006/relationships/image" Target="../media/image36.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image" Target="../media/image5.png"/><Relationship Id="rId9"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5.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8.jp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9.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 Id="rId9" Type="http://schemas.openxmlformats.org/officeDocument/2006/relationships/image" Target="../media/image7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7" Type="http://schemas.openxmlformats.org/officeDocument/2006/relationships/image" Target="../media/image5.png"/><Relationship Id="rId2" Type="http://schemas.openxmlformats.org/officeDocument/2006/relationships/image" Target="../media/image81.jpg"/><Relationship Id="rId1" Type="http://schemas.openxmlformats.org/officeDocument/2006/relationships/slideLayout" Target="../slideLayouts/slideLayout7.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3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5.jp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99.jpg"/><Relationship Id="rId7" Type="http://schemas.openxmlformats.org/officeDocument/2006/relationships/image" Target="../media/image103.jpg"/><Relationship Id="rId2" Type="http://schemas.openxmlformats.org/officeDocument/2006/relationships/image" Target="../media/image98.jpg"/><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46.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G"/></Relationships>
</file>

<file path=ppt/slides/_rels/slide4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1.jp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2.jp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13.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JPG"/><Relationship Id="rId1" Type="http://schemas.openxmlformats.org/officeDocument/2006/relationships/slideLayout" Target="../slideLayouts/slideLayout7.xml"/><Relationship Id="rId5" Type="http://schemas.openxmlformats.org/officeDocument/2006/relationships/image" Target="../media/image117.JPG"/><Relationship Id="rId4" Type="http://schemas.openxmlformats.org/officeDocument/2006/relationships/image" Target="../media/image116.jpg"/></Relationships>
</file>

<file path=ppt/slides/_rels/slide5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9.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740FE0-94C1-44D5-825E-CEF14886A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B75EF86-8A3C-4191-8E2E-A8B9D7C321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8CF53495-6465-4C40-8A80-2655A60DE7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4CDE0F52-E392-4D74-AF11-D595AF168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2B2AAC-A754-4682-AAC3-FC47D5326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9B73AD-36D2-497A-B737-17A27B4D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631134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EBDCD06-BA5A-470C-85C7-3C23344CA994}"/>
              </a:ext>
            </a:extLst>
          </p:cNvPr>
          <p:cNvSpPr>
            <a:spLocks noGrp="1"/>
          </p:cNvSpPr>
          <p:nvPr>
            <p:ph type="ctrTitle"/>
          </p:nvPr>
        </p:nvSpPr>
        <p:spPr>
          <a:xfrm>
            <a:off x="1969804" y="3428998"/>
            <a:ext cx="4533194" cy="2268559"/>
          </a:xfrm>
        </p:spPr>
        <p:txBody>
          <a:bodyPr>
            <a:normAutofit/>
          </a:bodyPr>
          <a:lstStyle/>
          <a:p>
            <a:r>
              <a:rPr lang="fr-FR" sz="3800"/>
              <a:t>Assemblée générale</a:t>
            </a:r>
            <a:br>
              <a:rPr lang="fr-FR" sz="3800"/>
            </a:br>
            <a:r>
              <a:rPr lang="fr-FR" sz="3800"/>
              <a:t>24 septembre 2021</a:t>
            </a:r>
          </a:p>
        </p:txBody>
      </p:sp>
      <p:sp>
        <p:nvSpPr>
          <p:cNvPr id="3" name="Sous-titre 2">
            <a:extLst>
              <a:ext uri="{FF2B5EF4-FFF2-40B4-BE49-F238E27FC236}">
                <a16:creationId xmlns:a16="http://schemas.microsoft.com/office/drawing/2014/main" id="{FC003B22-C79C-4D4B-9359-8F7A116EE147}"/>
              </a:ext>
            </a:extLst>
          </p:cNvPr>
          <p:cNvSpPr>
            <a:spLocks noGrp="1"/>
          </p:cNvSpPr>
          <p:nvPr>
            <p:ph type="subTitle" idx="1"/>
          </p:nvPr>
        </p:nvSpPr>
        <p:spPr>
          <a:xfrm>
            <a:off x="2124907" y="2268786"/>
            <a:ext cx="4378091" cy="1160213"/>
          </a:xfrm>
        </p:spPr>
        <p:txBody>
          <a:bodyPr>
            <a:normAutofit/>
          </a:bodyPr>
          <a:lstStyle/>
          <a:p>
            <a:r>
              <a:rPr lang="fr-FR"/>
              <a:t>Cercle d’Histoire(s) de Wangen</a:t>
            </a:r>
          </a:p>
        </p:txBody>
      </p:sp>
      <p:sp>
        <p:nvSpPr>
          <p:cNvPr id="22" name="Rectangle 21">
            <a:extLst>
              <a:ext uri="{FF2B5EF4-FFF2-40B4-BE49-F238E27FC236}">
                <a16:creationId xmlns:a16="http://schemas.microsoft.com/office/drawing/2014/main" id="{79331AFD-DAB8-4BF5-A691-454AB3FD1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8874" y="0"/>
            <a:ext cx="40660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59905F81-7971-45C7-B302-19CB58DE1A34}"/>
              </a:ext>
            </a:extLst>
          </p:cNvPr>
          <p:cNvPicPr>
            <a:picLocks noChangeAspect="1"/>
          </p:cNvPicPr>
          <p:nvPr/>
        </p:nvPicPr>
        <p:blipFill>
          <a:blip r:embed="rId5"/>
          <a:stretch>
            <a:fillRect/>
          </a:stretch>
        </p:blipFill>
        <p:spPr>
          <a:xfrm>
            <a:off x="7640260" y="1145449"/>
            <a:ext cx="3425327" cy="4567102"/>
          </a:xfrm>
          <a:prstGeom prst="rect">
            <a:avLst/>
          </a:prstGeom>
          <a:ln w="12700">
            <a:noFill/>
          </a:ln>
        </p:spPr>
      </p:pic>
      <p:sp>
        <p:nvSpPr>
          <p:cNvPr id="24" name="Rectangle 23">
            <a:extLst>
              <a:ext uri="{FF2B5EF4-FFF2-40B4-BE49-F238E27FC236}">
                <a16:creationId xmlns:a16="http://schemas.microsoft.com/office/drawing/2014/main" id="{DC4B09FC-4E62-44E1-AE24-817BF91D1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8" y="231959"/>
            <a:ext cx="3587890" cy="6383912"/>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9FE900-2765-4A0A-8695-2329E0C8A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570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17306B-F544-454A-8D77-15504667A998}"/>
              </a:ext>
            </a:extLst>
          </p:cNvPr>
          <p:cNvSpPr/>
          <p:nvPr/>
        </p:nvSpPr>
        <p:spPr>
          <a:xfrm>
            <a:off x="1828800" y="279400"/>
            <a:ext cx="8788400" cy="6463308"/>
          </a:xfrm>
          <a:prstGeom prst="rect">
            <a:avLst/>
          </a:prstGeom>
        </p:spPr>
        <p:txBody>
          <a:bodyPr wrap="square">
            <a:spAutoFit/>
          </a:bodyPr>
          <a:lstStyle/>
          <a:p>
            <a:r>
              <a:rPr lang="fr-FR" dirty="0"/>
              <a:t>7.	Intervention de Monsieur le Maire.</a:t>
            </a:r>
          </a:p>
          <a:p>
            <a:r>
              <a:rPr lang="fr-FR" dirty="0"/>
              <a:t>Yves Jung remercie le Cercle d’histoire(s) pour son action et assure le CH du soutien de la commune. Il remercie également les 3 membres de l’association des Amis du château de Wilwisheim d’être venus ce soir. </a:t>
            </a:r>
          </a:p>
          <a:p>
            <a:r>
              <a:rPr lang="fr-FR" dirty="0"/>
              <a:t>Il encourage le CH à poursuivre son travail avec les enfants des écoles, à continuer la collaboration avec les autres associations du village et aussi avec celles des villages voisins.</a:t>
            </a:r>
          </a:p>
          <a:p>
            <a:r>
              <a:rPr lang="fr-FR" dirty="0"/>
              <a:t>Il  nous informe de l’avancée des travaux sur la signalétique des routes et celle des rues du village. Il explique que l’Architecte des Bâtiments de France a fait un diagnostic complet du </a:t>
            </a:r>
            <a:r>
              <a:rPr lang="fr-FR" dirty="0" err="1"/>
              <a:t>Niedertor</a:t>
            </a:r>
            <a:r>
              <a:rPr lang="fr-FR" dirty="0"/>
              <a:t>, que la toiture doit être refaite. Il souligne que les financements publics deviennent rares et difficiles (par ex pour le mur d’enceinte), qu’il faudra privilégier les financements privés.</a:t>
            </a:r>
          </a:p>
          <a:p>
            <a:endParaRPr lang="fr-FR" dirty="0"/>
          </a:p>
          <a:p>
            <a:r>
              <a:rPr lang="fr-FR" dirty="0"/>
              <a:t>8.	Divers.</a:t>
            </a:r>
          </a:p>
          <a:p>
            <a:r>
              <a:rPr lang="fr-FR" dirty="0"/>
              <a:t>Herbert Schwartz nous montre un vieux livre, sorte de journal écrit par </a:t>
            </a:r>
            <a:r>
              <a:rPr lang="fr-FR" dirty="0" err="1"/>
              <a:t>M.Jean-Georges</a:t>
            </a:r>
            <a:r>
              <a:rPr lang="fr-FR" dirty="0"/>
              <a:t>  </a:t>
            </a:r>
            <a:r>
              <a:rPr lang="fr-FR" dirty="0" err="1"/>
              <a:t>Strohl</a:t>
            </a:r>
            <a:r>
              <a:rPr lang="fr-FR" dirty="0"/>
              <a:t> (1742 – 1840) et probablement par  sa fille. Les auteurs  parlent des sujets du quotidien, de la météo, des récoltes. Les textes sont en allemand gothique et ils ont été transcrits en 1989 en allemand moderne par M. Jean-Georges </a:t>
            </a:r>
            <a:r>
              <a:rPr lang="fr-FR" dirty="0" err="1"/>
              <a:t>Unterreiner</a:t>
            </a:r>
            <a:r>
              <a:rPr lang="fr-FR" dirty="0"/>
              <a:t>. Ce livre a été retrouvé récemment par la famille de M. </a:t>
            </a:r>
            <a:r>
              <a:rPr lang="fr-FR" dirty="0" err="1"/>
              <a:t>Unterreiner</a:t>
            </a:r>
            <a:r>
              <a:rPr lang="fr-FR" dirty="0"/>
              <a:t>. Il s’agira de traduire ces derniers textes en français et de discuter du devenir du vieux livre avec les services compétents des Archives Départementales.</a:t>
            </a:r>
          </a:p>
          <a:p>
            <a:r>
              <a:rPr lang="fr-FR" dirty="0"/>
              <a:t>Les personnes présentes ont regardé le livre avec beaucoup d’émotion !</a:t>
            </a:r>
          </a:p>
          <a:p>
            <a:r>
              <a:rPr lang="fr-FR" dirty="0"/>
              <a:t>La partie statutaire de l’AG est close à 21 h 10.</a:t>
            </a:r>
          </a:p>
        </p:txBody>
      </p:sp>
    </p:spTree>
    <p:extLst>
      <p:ext uri="{BB962C8B-B14F-4D97-AF65-F5344CB8AC3E}">
        <p14:creationId xmlns:p14="http://schemas.microsoft.com/office/powerpoint/2010/main" val="166006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740FE0-94C1-44D5-825E-CEF14886A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B75EF86-8A3C-4191-8E2E-A8B9D7C321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4" name="Picture 13">
            <a:extLst>
              <a:ext uri="{FF2B5EF4-FFF2-40B4-BE49-F238E27FC236}">
                <a16:creationId xmlns:a16="http://schemas.microsoft.com/office/drawing/2014/main" id="{8CF53495-6465-4C40-8A80-2655A60DE7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6" name="Rectangle 15">
            <a:extLst>
              <a:ext uri="{FF2B5EF4-FFF2-40B4-BE49-F238E27FC236}">
                <a16:creationId xmlns:a16="http://schemas.microsoft.com/office/drawing/2014/main" id="{4CDE0F52-E392-4D74-AF11-D595AF168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F2B2AAC-A754-4682-AAC3-FC47D5326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9B73AD-36D2-497A-B737-17A27B4D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631134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F2467BE-3E69-44A1-96F8-267ED631FD94}"/>
              </a:ext>
            </a:extLst>
          </p:cNvPr>
          <p:cNvSpPr>
            <a:spLocks noGrp="1"/>
          </p:cNvSpPr>
          <p:nvPr>
            <p:ph type="ctrTitle"/>
          </p:nvPr>
        </p:nvSpPr>
        <p:spPr>
          <a:xfrm>
            <a:off x="1969804" y="3428998"/>
            <a:ext cx="4533194" cy="2268559"/>
          </a:xfrm>
        </p:spPr>
        <p:txBody>
          <a:bodyPr>
            <a:normAutofit/>
          </a:bodyPr>
          <a:lstStyle/>
          <a:p>
            <a:r>
              <a:rPr lang="fr-FR" sz="4200"/>
              <a:t>Rapport d’activité </a:t>
            </a:r>
            <a:br>
              <a:rPr lang="fr-FR" sz="4200"/>
            </a:br>
            <a:r>
              <a:rPr lang="fr-FR" sz="4200"/>
              <a:t>2019-2020-2021</a:t>
            </a:r>
          </a:p>
        </p:txBody>
      </p:sp>
      <p:sp>
        <p:nvSpPr>
          <p:cNvPr id="22" name="Rectangle 21">
            <a:extLst>
              <a:ext uri="{FF2B5EF4-FFF2-40B4-BE49-F238E27FC236}">
                <a16:creationId xmlns:a16="http://schemas.microsoft.com/office/drawing/2014/main" id="{79331AFD-DAB8-4BF5-A691-454AB3FD1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8874" y="0"/>
            <a:ext cx="40660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71AA96E8-9A48-4EEA-9DFC-7A5BDA1FF984}"/>
              </a:ext>
            </a:extLst>
          </p:cNvPr>
          <p:cNvPicPr>
            <a:picLocks noChangeAspect="1"/>
          </p:cNvPicPr>
          <p:nvPr/>
        </p:nvPicPr>
        <p:blipFill>
          <a:blip r:embed="rId5"/>
          <a:stretch>
            <a:fillRect/>
          </a:stretch>
        </p:blipFill>
        <p:spPr>
          <a:xfrm>
            <a:off x="7640260" y="1145449"/>
            <a:ext cx="3425327" cy="4567102"/>
          </a:xfrm>
          <a:prstGeom prst="rect">
            <a:avLst/>
          </a:prstGeom>
          <a:ln w="12700">
            <a:noFill/>
          </a:ln>
        </p:spPr>
      </p:pic>
      <p:sp>
        <p:nvSpPr>
          <p:cNvPr id="24" name="Rectangle 23">
            <a:extLst>
              <a:ext uri="{FF2B5EF4-FFF2-40B4-BE49-F238E27FC236}">
                <a16:creationId xmlns:a16="http://schemas.microsoft.com/office/drawing/2014/main" id="{DC4B09FC-4E62-44E1-AE24-817BF91D1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8" y="231959"/>
            <a:ext cx="3587890" cy="6383912"/>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9FE900-2765-4A0A-8695-2329E0C8A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350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F0F8C-9722-4AD5-B351-484D87165A33}"/>
              </a:ext>
            </a:extLst>
          </p:cNvPr>
          <p:cNvSpPr>
            <a:spLocks noGrp="1"/>
          </p:cNvSpPr>
          <p:nvPr>
            <p:ph type="title"/>
          </p:nvPr>
        </p:nvSpPr>
        <p:spPr/>
        <p:txBody>
          <a:bodyPr/>
          <a:lstStyle/>
          <a:p>
            <a:r>
              <a:rPr lang="fr-FR" dirty="0"/>
              <a:t>Visite du village en alsacien </a:t>
            </a:r>
          </a:p>
        </p:txBody>
      </p:sp>
      <p:pic>
        <p:nvPicPr>
          <p:cNvPr id="5" name="Espace réservé du contenu 4">
            <a:extLst>
              <a:ext uri="{FF2B5EF4-FFF2-40B4-BE49-F238E27FC236}">
                <a16:creationId xmlns:a16="http://schemas.microsoft.com/office/drawing/2014/main" id="{B97827CC-EA6C-4998-88E2-4B58945E5D19}"/>
              </a:ext>
            </a:extLst>
          </p:cNvPr>
          <p:cNvPicPr>
            <a:picLocks noGrp="1" noChangeAspect="1"/>
          </p:cNvPicPr>
          <p:nvPr>
            <p:ph idx="1"/>
          </p:nvPr>
        </p:nvPicPr>
        <p:blipFill>
          <a:blip r:embed="rId2"/>
          <a:stretch>
            <a:fillRect/>
          </a:stretch>
        </p:blipFill>
        <p:spPr>
          <a:xfrm>
            <a:off x="1229295" y="1281302"/>
            <a:ext cx="3372096" cy="4768642"/>
          </a:xfrm>
        </p:spPr>
      </p:pic>
      <p:pic>
        <p:nvPicPr>
          <p:cNvPr id="11" name="Image 10" descr="Une image contenant personne, extérieur, debout&#10;&#10;Description générée automatiquement">
            <a:extLst>
              <a:ext uri="{FF2B5EF4-FFF2-40B4-BE49-F238E27FC236}">
                <a16:creationId xmlns:a16="http://schemas.microsoft.com/office/drawing/2014/main" id="{AC020B3C-9122-4D99-9CEC-222E64C9D3A9}"/>
              </a:ext>
            </a:extLst>
          </p:cNvPr>
          <p:cNvPicPr>
            <a:picLocks noChangeAspect="1"/>
          </p:cNvPicPr>
          <p:nvPr/>
        </p:nvPicPr>
        <p:blipFill>
          <a:blip r:embed="rId3"/>
          <a:stretch>
            <a:fillRect/>
          </a:stretch>
        </p:blipFill>
        <p:spPr>
          <a:xfrm>
            <a:off x="5270227" y="1639959"/>
            <a:ext cx="3596288" cy="2839634"/>
          </a:xfrm>
          <a:prstGeom prst="rect">
            <a:avLst/>
          </a:prstGeom>
        </p:spPr>
      </p:pic>
      <p:pic>
        <p:nvPicPr>
          <p:cNvPr id="13" name="Image 12" descr="Une image contenant personne, intérieur, homme, debout&#10;&#10;Description générée automatiquement">
            <a:extLst>
              <a:ext uri="{FF2B5EF4-FFF2-40B4-BE49-F238E27FC236}">
                <a16:creationId xmlns:a16="http://schemas.microsoft.com/office/drawing/2014/main" id="{8A27B0BD-960C-45DE-B13F-F244A7163459}"/>
              </a:ext>
            </a:extLst>
          </p:cNvPr>
          <p:cNvPicPr>
            <a:picLocks noChangeAspect="1"/>
          </p:cNvPicPr>
          <p:nvPr/>
        </p:nvPicPr>
        <p:blipFill>
          <a:blip r:embed="rId4"/>
          <a:stretch>
            <a:fillRect/>
          </a:stretch>
        </p:blipFill>
        <p:spPr>
          <a:xfrm>
            <a:off x="7849303" y="3956662"/>
            <a:ext cx="3372096" cy="2709668"/>
          </a:xfrm>
          <a:prstGeom prst="rect">
            <a:avLst/>
          </a:prstGeom>
        </p:spPr>
      </p:pic>
      <p:pic>
        <p:nvPicPr>
          <p:cNvPr id="4" name="Image 3">
            <a:extLst>
              <a:ext uri="{FF2B5EF4-FFF2-40B4-BE49-F238E27FC236}">
                <a16:creationId xmlns:a16="http://schemas.microsoft.com/office/drawing/2014/main" id="{62B50DAC-D999-4D84-8CA3-5B16A24374B8}"/>
              </a:ext>
            </a:extLst>
          </p:cNvPr>
          <p:cNvPicPr>
            <a:picLocks noChangeAspect="1"/>
          </p:cNvPicPr>
          <p:nvPr/>
        </p:nvPicPr>
        <p:blipFill>
          <a:blip r:embed="rId5"/>
          <a:stretch>
            <a:fillRect/>
          </a:stretch>
        </p:blipFill>
        <p:spPr>
          <a:xfrm>
            <a:off x="5442640" y="4871286"/>
            <a:ext cx="1428750" cy="1428750"/>
          </a:xfrm>
          <a:prstGeom prst="rect">
            <a:avLst/>
          </a:prstGeom>
        </p:spPr>
      </p:pic>
    </p:spTree>
    <p:extLst>
      <p:ext uri="{BB962C8B-B14F-4D97-AF65-F5344CB8AC3E}">
        <p14:creationId xmlns:p14="http://schemas.microsoft.com/office/powerpoint/2010/main" val="373308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4" name="Image 3" descr="Une image contenant texte, journal&#10;&#10;Description générée automatiquement">
            <a:extLst>
              <a:ext uri="{FF2B5EF4-FFF2-40B4-BE49-F238E27FC236}">
                <a16:creationId xmlns:a16="http://schemas.microsoft.com/office/drawing/2014/main" id="{30FC612E-5C64-4A41-B8CE-161C5C1E3FF3}"/>
              </a:ext>
            </a:extLst>
          </p:cNvPr>
          <p:cNvPicPr>
            <a:picLocks noChangeAspect="1"/>
          </p:cNvPicPr>
          <p:nvPr/>
        </p:nvPicPr>
        <p:blipFill>
          <a:blip r:embed="rId3"/>
          <a:stretch>
            <a:fillRect/>
          </a:stretch>
        </p:blipFill>
        <p:spPr>
          <a:xfrm>
            <a:off x="1905489" y="326017"/>
            <a:ext cx="8565862" cy="6210250"/>
          </a:xfrm>
          <a:prstGeom prst="rect">
            <a:avLst/>
          </a:prstGeom>
        </p:spPr>
      </p:pic>
    </p:spTree>
    <p:extLst>
      <p:ext uri="{BB962C8B-B14F-4D97-AF65-F5344CB8AC3E}">
        <p14:creationId xmlns:p14="http://schemas.microsoft.com/office/powerpoint/2010/main" val="366284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57CE68-A5B8-4D01-9404-B26E0FB0F04B}"/>
              </a:ext>
            </a:extLst>
          </p:cNvPr>
          <p:cNvSpPr>
            <a:spLocks noGrp="1"/>
          </p:cNvSpPr>
          <p:nvPr>
            <p:ph type="title"/>
          </p:nvPr>
        </p:nvSpPr>
        <p:spPr>
          <a:xfrm>
            <a:off x="2611808" y="808056"/>
            <a:ext cx="7958331" cy="1734422"/>
          </a:xfrm>
        </p:spPr>
        <p:txBody>
          <a:bodyPr/>
          <a:lstStyle/>
          <a:p>
            <a:r>
              <a:rPr lang="fr-FR" dirty="0"/>
              <a:t>Dépliant sur un circuit découverte du patrimoine de Wangen</a:t>
            </a:r>
          </a:p>
        </p:txBody>
      </p:sp>
      <p:pic>
        <p:nvPicPr>
          <p:cNvPr id="5" name="Espace réservé du contenu 4" descr="Une image contenant texte&#10;&#10;Description générée automatiquement">
            <a:extLst>
              <a:ext uri="{FF2B5EF4-FFF2-40B4-BE49-F238E27FC236}">
                <a16:creationId xmlns:a16="http://schemas.microsoft.com/office/drawing/2014/main" id="{354926BA-F58D-4495-9D66-121D3137D4D0}"/>
              </a:ext>
            </a:extLst>
          </p:cNvPr>
          <p:cNvPicPr>
            <a:picLocks noGrp="1" noChangeAspect="1"/>
          </p:cNvPicPr>
          <p:nvPr>
            <p:ph idx="1"/>
          </p:nvPr>
        </p:nvPicPr>
        <p:blipFill>
          <a:blip r:embed="rId2"/>
          <a:stretch>
            <a:fillRect/>
          </a:stretch>
        </p:blipFill>
        <p:spPr>
          <a:xfrm>
            <a:off x="1194093" y="1885285"/>
            <a:ext cx="2835429" cy="3997325"/>
          </a:xfrm>
        </p:spPr>
      </p:pic>
      <p:pic>
        <p:nvPicPr>
          <p:cNvPr id="7" name="Image 6" descr="Une image contenant texte, journal, capture d’écran&#10;&#10;Description générée automatiquement">
            <a:extLst>
              <a:ext uri="{FF2B5EF4-FFF2-40B4-BE49-F238E27FC236}">
                <a16:creationId xmlns:a16="http://schemas.microsoft.com/office/drawing/2014/main" id="{70AB17D9-73B2-4529-9333-2808F0324BA0}"/>
              </a:ext>
            </a:extLst>
          </p:cNvPr>
          <p:cNvPicPr>
            <a:picLocks noChangeAspect="1"/>
          </p:cNvPicPr>
          <p:nvPr/>
        </p:nvPicPr>
        <p:blipFill>
          <a:blip r:embed="rId3"/>
          <a:stretch>
            <a:fillRect/>
          </a:stretch>
        </p:blipFill>
        <p:spPr>
          <a:xfrm>
            <a:off x="7661855" y="2052619"/>
            <a:ext cx="3532753" cy="4638113"/>
          </a:xfrm>
          <a:prstGeom prst="rect">
            <a:avLst/>
          </a:prstGeom>
        </p:spPr>
      </p:pic>
      <p:pic>
        <p:nvPicPr>
          <p:cNvPr id="9" name="Image 8">
            <a:extLst>
              <a:ext uri="{FF2B5EF4-FFF2-40B4-BE49-F238E27FC236}">
                <a16:creationId xmlns:a16="http://schemas.microsoft.com/office/drawing/2014/main" id="{CD9BCB56-56B6-487D-9524-837C3B8B696A}"/>
              </a:ext>
            </a:extLst>
          </p:cNvPr>
          <p:cNvPicPr>
            <a:picLocks noChangeAspect="1"/>
          </p:cNvPicPr>
          <p:nvPr/>
        </p:nvPicPr>
        <p:blipFill>
          <a:blip r:embed="rId4"/>
          <a:stretch>
            <a:fillRect/>
          </a:stretch>
        </p:blipFill>
        <p:spPr>
          <a:xfrm>
            <a:off x="4079312" y="2264577"/>
            <a:ext cx="3532753" cy="2352028"/>
          </a:xfrm>
          <a:prstGeom prst="rect">
            <a:avLst/>
          </a:prstGeom>
        </p:spPr>
      </p:pic>
      <p:pic>
        <p:nvPicPr>
          <p:cNvPr id="4" name="Image 3">
            <a:extLst>
              <a:ext uri="{FF2B5EF4-FFF2-40B4-BE49-F238E27FC236}">
                <a16:creationId xmlns:a16="http://schemas.microsoft.com/office/drawing/2014/main" id="{39B80E29-24C3-4B9D-9FAA-EDA4A987D3D4}"/>
              </a:ext>
            </a:extLst>
          </p:cNvPr>
          <p:cNvPicPr>
            <a:picLocks noChangeAspect="1"/>
          </p:cNvPicPr>
          <p:nvPr/>
        </p:nvPicPr>
        <p:blipFill>
          <a:blip r:embed="rId5"/>
          <a:stretch>
            <a:fillRect/>
          </a:stretch>
        </p:blipFill>
        <p:spPr>
          <a:xfrm>
            <a:off x="5156705" y="4987925"/>
            <a:ext cx="1428750" cy="1428750"/>
          </a:xfrm>
          <a:prstGeom prst="rect">
            <a:avLst/>
          </a:prstGeom>
        </p:spPr>
      </p:pic>
    </p:spTree>
    <p:extLst>
      <p:ext uri="{BB962C8B-B14F-4D97-AF65-F5344CB8AC3E}">
        <p14:creationId xmlns:p14="http://schemas.microsoft.com/office/powerpoint/2010/main" val="3982872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0E8EE-2D7A-4904-A05F-B2F33BCBB8AC}"/>
              </a:ext>
            </a:extLst>
          </p:cNvPr>
          <p:cNvSpPr>
            <a:spLocks noGrp="1"/>
          </p:cNvSpPr>
          <p:nvPr>
            <p:ph type="title"/>
          </p:nvPr>
        </p:nvSpPr>
        <p:spPr/>
        <p:txBody>
          <a:bodyPr/>
          <a:lstStyle/>
          <a:p>
            <a:r>
              <a:rPr lang="fr-FR" dirty="0"/>
              <a:t>Texte pour le programme de la fête de la fontaine 2019</a:t>
            </a:r>
          </a:p>
        </p:txBody>
      </p:sp>
      <p:pic>
        <p:nvPicPr>
          <p:cNvPr id="9" name="Espace réservé du contenu 8" descr="Une image contenant texte&#10;&#10;Description générée automatiquement">
            <a:extLst>
              <a:ext uri="{FF2B5EF4-FFF2-40B4-BE49-F238E27FC236}">
                <a16:creationId xmlns:a16="http://schemas.microsoft.com/office/drawing/2014/main" id="{E770816D-CB4C-4FFA-B246-3B91FC5F2F59}"/>
              </a:ext>
            </a:extLst>
          </p:cNvPr>
          <p:cNvPicPr>
            <a:picLocks noGrp="1" noChangeAspect="1"/>
          </p:cNvPicPr>
          <p:nvPr>
            <p:ph idx="1"/>
          </p:nvPr>
        </p:nvPicPr>
        <p:blipFill>
          <a:blip r:embed="rId2"/>
          <a:stretch>
            <a:fillRect/>
          </a:stretch>
        </p:blipFill>
        <p:spPr>
          <a:xfrm>
            <a:off x="2399216" y="1885285"/>
            <a:ext cx="2993936" cy="3997325"/>
          </a:xfrm>
        </p:spPr>
      </p:pic>
      <p:pic>
        <p:nvPicPr>
          <p:cNvPr id="11" name="Image 10" descr="Une image contenant texte&#10;&#10;Description générée automatiquement">
            <a:extLst>
              <a:ext uri="{FF2B5EF4-FFF2-40B4-BE49-F238E27FC236}">
                <a16:creationId xmlns:a16="http://schemas.microsoft.com/office/drawing/2014/main" id="{A5281733-A866-4565-A55F-E229B9FB22A5}"/>
              </a:ext>
            </a:extLst>
          </p:cNvPr>
          <p:cNvPicPr>
            <a:picLocks noChangeAspect="1"/>
          </p:cNvPicPr>
          <p:nvPr/>
        </p:nvPicPr>
        <p:blipFill>
          <a:blip r:embed="rId3"/>
          <a:stretch>
            <a:fillRect/>
          </a:stretch>
        </p:blipFill>
        <p:spPr>
          <a:xfrm>
            <a:off x="6798850" y="2152676"/>
            <a:ext cx="3348760" cy="4320020"/>
          </a:xfrm>
          <a:prstGeom prst="rect">
            <a:avLst/>
          </a:prstGeom>
        </p:spPr>
      </p:pic>
    </p:spTree>
    <p:extLst>
      <p:ext uri="{BB962C8B-B14F-4D97-AF65-F5344CB8AC3E}">
        <p14:creationId xmlns:p14="http://schemas.microsoft.com/office/powerpoint/2010/main" val="821525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4553D6-C7A1-4010-984D-33FA9231A59F}"/>
              </a:ext>
            </a:extLst>
          </p:cNvPr>
          <p:cNvSpPr>
            <a:spLocks noGrp="1"/>
          </p:cNvSpPr>
          <p:nvPr>
            <p:ph type="title"/>
          </p:nvPr>
        </p:nvSpPr>
        <p:spPr>
          <a:xfrm>
            <a:off x="2611808" y="317501"/>
            <a:ext cx="7958331" cy="1338444"/>
          </a:xfrm>
        </p:spPr>
        <p:txBody>
          <a:bodyPr/>
          <a:lstStyle/>
          <a:p>
            <a:r>
              <a:rPr lang="fr-FR" dirty="0"/>
              <a:t>Fête nationale et </a:t>
            </a:r>
            <a:r>
              <a:rPr lang="fr-FR" dirty="0" err="1"/>
              <a:t>Mets’diévales</a:t>
            </a:r>
            <a:r>
              <a:rPr lang="fr-FR" dirty="0"/>
              <a:t> </a:t>
            </a:r>
            <a:br>
              <a:rPr lang="fr-FR" dirty="0"/>
            </a:br>
            <a:br>
              <a:rPr lang="fr-FR" sz="1800" dirty="0"/>
            </a:br>
            <a:r>
              <a:rPr lang="fr-FR" sz="1800" dirty="0"/>
              <a:t>30 à 40 personnes pour la visite</a:t>
            </a:r>
          </a:p>
        </p:txBody>
      </p:sp>
      <p:pic>
        <p:nvPicPr>
          <p:cNvPr id="5" name="Espace réservé du contenu 4" descr="Une image contenant ciel, extérieur, arbre, route&#10;&#10;Description générée automatiquement">
            <a:extLst>
              <a:ext uri="{FF2B5EF4-FFF2-40B4-BE49-F238E27FC236}">
                <a16:creationId xmlns:a16="http://schemas.microsoft.com/office/drawing/2014/main" id="{0ED384B1-3663-4A6D-9175-BDEE079F0B96}"/>
              </a:ext>
            </a:extLst>
          </p:cNvPr>
          <p:cNvPicPr>
            <a:picLocks noGrp="1" noChangeAspect="1"/>
          </p:cNvPicPr>
          <p:nvPr>
            <p:ph idx="1"/>
          </p:nvPr>
        </p:nvPicPr>
        <p:blipFill>
          <a:blip r:embed="rId2"/>
          <a:stretch>
            <a:fillRect/>
          </a:stretch>
        </p:blipFill>
        <p:spPr>
          <a:xfrm>
            <a:off x="4679976" y="1958325"/>
            <a:ext cx="3561285" cy="2324099"/>
          </a:xfrm>
        </p:spPr>
      </p:pic>
      <p:pic>
        <p:nvPicPr>
          <p:cNvPr id="7" name="Image 6">
            <a:extLst>
              <a:ext uri="{FF2B5EF4-FFF2-40B4-BE49-F238E27FC236}">
                <a16:creationId xmlns:a16="http://schemas.microsoft.com/office/drawing/2014/main" id="{3E20C401-938C-4558-AD9A-FFB6EC10F051}"/>
              </a:ext>
            </a:extLst>
          </p:cNvPr>
          <p:cNvPicPr>
            <a:picLocks noChangeAspect="1"/>
          </p:cNvPicPr>
          <p:nvPr/>
        </p:nvPicPr>
        <p:blipFill>
          <a:blip r:embed="rId3"/>
          <a:stretch>
            <a:fillRect/>
          </a:stretch>
        </p:blipFill>
        <p:spPr>
          <a:xfrm>
            <a:off x="200722" y="139354"/>
            <a:ext cx="4038571" cy="6540211"/>
          </a:xfrm>
          <a:prstGeom prst="rect">
            <a:avLst/>
          </a:prstGeom>
        </p:spPr>
      </p:pic>
      <p:pic>
        <p:nvPicPr>
          <p:cNvPr id="9" name="Image 8" descr="Une image contenant texte, personne&#10;&#10;Description générée automatiquement">
            <a:extLst>
              <a:ext uri="{FF2B5EF4-FFF2-40B4-BE49-F238E27FC236}">
                <a16:creationId xmlns:a16="http://schemas.microsoft.com/office/drawing/2014/main" id="{A8B945D6-2DCC-4A63-B26B-5BD38468A4F8}"/>
              </a:ext>
            </a:extLst>
          </p:cNvPr>
          <p:cNvPicPr>
            <a:picLocks noChangeAspect="1"/>
          </p:cNvPicPr>
          <p:nvPr/>
        </p:nvPicPr>
        <p:blipFill>
          <a:blip r:embed="rId4"/>
          <a:stretch>
            <a:fillRect/>
          </a:stretch>
        </p:blipFill>
        <p:spPr>
          <a:xfrm>
            <a:off x="8681944" y="2068806"/>
            <a:ext cx="2602570" cy="1964073"/>
          </a:xfrm>
          <a:prstGeom prst="rect">
            <a:avLst/>
          </a:prstGeom>
        </p:spPr>
      </p:pic>
      <p:pic>
        <p:nvPicPr>
          <p:cNvPr id="11" name="Image 10" descr="Une image contenant texte, intérieur, personne, cuisine&#10;&#10;Description générée automatiquement">
            <a:extLst>
              <a:ext uri="{FF2B5EF4-FFF2-40B4-BE49-F238E27FC236}">
                <a16:creationId xmlns:a16="http://schemas.microsoft.com/office/drawing/2014/main" id="{6563D6CA-A5BF-4CC0-BAFD-800FEBCD873C}"/>
              </a:ext>
            </a:extLst>
          </p:cNvPr>
          <p:cNvPicPr>
            <a:picLocks noChangeAspect="1"/>
          </p:cNvPicPr>
          <p:nvPr/>
        </p:nvPicPr>
        <p:blipFill>
          <a:blip r:embed="rId5"/>
          <a:stretch>
            <a:fillRect/>
          </a:stretch>
        </p:blipFill>
        <p:spPr>
          <a:xfrm>
            <a:off x="4557537" y="4584805"/>
            <a:ext cx="4285221" cy="2131168"/>
          </a:xfrm>
          <a:prstGeom prst="rect">
            <a:avLst/>
          </a:prstGeom>
        </p:spPr>
      </p:pic>
      <p:pic>
        <p:nvPicPr>
          <p:cNvPr id="4" name="Image 3">
            <a:extLst>
              <a:ext uri="{FF2B5EF4-FFF2-40B4-BE49-F238E27FC236}">
                <a16:creationId xmlns:a16="http://schemas.microsoft.com/office/drawing/2014/main" id="{70299E7D-B010-4BF8-8F3F-15CFE890DE5D}"/>
              </a:ext>
            </a:extLst>
          </p:cNvPr>
          <p:cNvPicPr>
            <a:picLocks noChangeAspect="1"/>
          </p:cNvPicPr>
          <p:nvPr/>
        </p:nvPicPr>
        <p:blipFill>
          <a:blip r:embed="rId6"/>
          <a:stretch>
            <a:fillRect/>
          </a:stretch>
        </p:blipFill>
        <p:spPr>
          <a:xfrm>
            <a:off x="9550964" y="4758214"/>
            <a:ext cx="1428750" cy="1428750"/>
          </a:xfrm>
          <a:prstGeom prst="rect">
            <a:avLst/>
          </a:prstGeom>
        </p:spPr>
      </p:pic>
    </p:spTree>
    <p:extLst>
      <p:ext uri="{BB962C8B-B14F-4D97-AF65-F5344CB8AC3E}">
        <p14:creationId xmlns:p14="http://schemas.microsoft.com/office/powerpoint/2010/main" val="1413155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BDDEB4-E6A8-4268-9885-3256525E1B97}"/>
              </a:ext>
            </a:extLst>
          </p:cNvPr>
          <p:cNvSpPr>
            <a:spLocks noGrp="1"/>
          </p:cNvSpPr>
          <p:nvPr>
            <p:ph type="title"/>
          </p:nvPr>
        </p:nvSpPr>
        <p:spPr>
          <a:xfrm>
            <a:off x="2611808" y="190500"/>
            <a:ext cx="7958331" cy="1047925"/>
          </a:xfrm>
        </p:spPr>
        <p:txBody>
          <a:bodyPr>
            <a:normAutofit fontScale="90000"/>
          </a:bodyPr>
          <a:lstStyle/>
          <a:p>
            <a:r>
              <a:rPr lang="fr-FR" dirty="0"/>
              <a:t>Visites du village été 2019 </a:t>
            </a:r>
            <a:br>
              <a:rPr lang="fr-FR" dirty="0"/>
            </a:br>
            <a:br>
              <a:rPr lang="fr-FR" dirty="0"/>
            </a:br>
            <a:r>
              <a:rPr lang="fr-FR" sz="2000" dirty="0"/>
              <a:t>38 personnes</a:t>
            </a:r>
          </a:p>
        </p:txBody>
      </p:sp>
      <p:pic>
        <p:nvPicPr>
          <p:cNvPr id="5" name="Espace réservé du contenu 4" descr="Une image contenant texte&#10;&#10;Description générée automatiquement">
            <a:extLst>
              <a:ext uri="{FF2B5EF4-FFF2-40B4-BE49-F238E27FC236}">
                <a16:creationId xmlns:a16="http://schemas.microsoft.com/office/drawing/2014/main" id="{6A4D442E-C9F6-4742-A601-B675D09D0423}"/>
              </a:ext>
            </a:extLst>
          </p:cNvPr>
          <p:cNvPicPr>
            <a:picLocks noGrp="1" noChangeAspect="1"/>
          </p:cNvPicPr>
          <p:nvPr>
            <p:ph idx="1"/>
          </p:nvPr>
        </p:nvPicPr>
        <p:blipFill>
          <a:blip r:embed="rId2"/>
          <a:stretch>
            <a:fillRect/>
          </a:stretch>
        </p:blipFill>
        <p:spPr>
          <a:xfrm>
            <a:off x="2266465" y="1430337"/>
            <a:ext cx="3586939" cy="5014751"/>
          </a:xfrm>
        </p:spPr>
      </p:pic>
      <p:pic>
        <p:nvPicPr>
          <p:cNvPr id="7" name="Image 6" descr="Une image contenant bâtiment, personne, extérieur, brique&#10;&#10;Description générée automatiquement">
            <a:extLst>
              <a:ext uri="{FF2B5EF4-FFF2-40B4-BE49-F238E27FC236}">
                <a16:creationId xmlns:a16="http://schemas.microsoft.com/office/drawing/2014/main" id="{B1D0AA5F-CC78-44BC-84AC-D7D86ABD25F8}"/>
              </a:ext>
            </a:extLst>
          </p:cNvPr>
          <p:cNvPicPr>
            <a:picLocks noChangeAspect="1"/>
          </p:cNvPicPr>
          <p:nvPr/>
        </p:nvPicPr>
        <p:blipFill>
          <a:blip r:embed="rId3"/>
          <a:stretch>
            <a:fillRect/>
          </a:stretch>
        </p:blipFill>
        <p:spPr>
          <a:xfrm>
            <a:off x="6284008" y="1430337"/>
            <a:ext cx="4631474" cy="2815936"/>
          </a:xfrm>
          <a:prstGeom prst="rect">
            <a:avLst/>
          </a:prstGeom>
        </p:spPr>
      </p:pic>
      <p:pic>
        <p:nvPicPr>
          <p:cNvPr id="9" name="Image 8" descr="Une image contenant texte, journal&#10;&#10;Description générée automatiquement">
            <a:extLst>
              <a:ext uri="{FF2B5EF4-FFF2-40B4-BE49-F238E27FC236}">
                <a16:creationId xmlns:a16="http://schemas.microsoft.com/office/drawing/2014/main" id="{70E84B62-7213-47A5-8473-7208118B148C}"/>
              </a:ext>
            </a:extLst>
          </p:cNvPr>
          <p:cNvPicPr>
            <a:picLocks noChangeAspect="1"/>
          </p:cNvPicPr>
          <p:nvPr/>
        </p:nvPicPr>
        <p:blipFill rotWithShape="1">
          <a:blip r:embed="rId4"/>
          <a:srcRect t="40393" r="-107056"/>
          <a:stretch/>
        </p:blipFill>
        <p:spPr>
          <a:xfrm flipV="1">
            <a:off x="13700795" y="15299472"/>
            <a:ext cx="862698" cy="334538"/>
          </a:xfrm>
          <a:prstGeom prst="rect">
            <a:avLst/>
          </a:prstGeom>
        </p:spPr>
      </p:pic>
      <p:pic>
        <p:nvPicPr>
          <p:cNvPr id="11" name="Image 10" descr="Une image contenant extérieur, bâtiment, gens, personne&#10;&#10;Description générée automatiquement">
            <a:extLst>
              <a:ext uri="{FF2B5EF4-FFF2-40B4-BE49-F238E27FC236}">
                <a16:creationId xmlns:a16="http://schemas.microsoft.com/office/drawing/2014/main" id="{86D78FF8-587A-4E20-ADC8-C1DE9B756184}"/>
              </a:ext>
            </a:extLst>
          </p:cNvPr>
          <p:cNvPicPr>
            <a:picLocks noChangeAspect="1"/>
          </p:cNvPicPr>
          <p:nvPr/>
        </p:nvPicPr>
        <p:blipFill>
          <a:blip r:embed="rId5"/>
          <a:stretch>
            <a:fillRect/>
          </a:stretch>
        </p:blipFill>
        <p:spPr>
          <a:xfrm>
            <a:off x="7260200" y="4438185"/>
            <a:ext cx="2860942" cy="2113282"/>
          </a:xfrm>
          <a:prstGeom prst="rect">
            <a:avLst/>
          </a:prstGeom>
        </p:spPr>
      </p:pic>
    </p:spTree>
    <p:extLst>
      <p:ext uri="{BB962C8B-B14F-4D97-AF65-F5344CB8AC3E}">
        <p14:creationId xmlns:p14="http://schemas.microsoft.com/office/powerpoint/2010/main" val="1821653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journal&#10;&#10;Description générée automatiquement">
            <a:extLst>
              <a:ext uri="{FF2B5EF4-FFF2-40B4-BE49-F238E27FC236}">
                <a16:creationId xmlns:a16="http://schemas.microsoft.com/office/drawing/2014/main" id="{232B0BF6-2CFB-4243-BCD8-EE61E1E1C819}"/>
              </a:ext>
            </a:extLst>
          </p:cNvPr>
          <p:cNvPicPr>
            <a:picLocks noChangeAspect="1"/>
          </p:cNvPicPr>
          <p:nvPr/>
        </p:nvPicPr>
        <p:blipFill>
          <a:blip r:embed="rId2"/>
          <a:stretch>
            <a:fillRect/>
          </a:stretch>
        </p:blipFill>
        <p:spPr>
          <a:xfrm>
            <a:off x="1692319" y="274146"/>
            <a:ext cx="8232266" cy="6410191"/>
          </a:xfrm>
          <a:prstGeom prst="rect">
            <a:avLst/>
          </a:prstGeom>
        </p:spPr>
      </p:pic>
    </p:spTree>
    <p:extLst>
      <p:ext uri="{BB962C8B-B14F-4D97-AF65-F5344CB8AC3E}">
        <p14:creationId xmlns:p14="http://schemas.microsoft.com/office/powerpoint/2010/main" val="120848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A66F60-7799-4BBA-851C-066E5AD42C4A}"/>
              </a:ext>
            </a:extLst>
          </p:cNvPr>
          <p:cNvSpPr>
            <a:spLocks noGrp="1"/>
          </p:cNvSpPr>
          <p:nvPr>
            <p:ph type="title"/>
          </p:nvPr>
        </p:nvSpPr>
        <p:spPr>
          <a:xfrm>
            <a:off x="2074128" y="203200"/>
            <a:ext cx="8787160" cy="1682085"/>
          </a:xfrm>
        </p:spPr>
        <p:txBody>
          <a:bodyPr/>
          <a:lstStyle/>
          <a:p>
            <a:r>
              <a:rPr lang="fr-FR" dirty="0"/>
              <a:t>Journées européennes du patrimoine 2019</a:t>
            </a:r>
            <a:br>
              <a:rPr lang="fr-FR" dirty="0"/>
            </a:br>
            <a:r>
              <a:rPr lang="fr-FR" dirty="0"/>
              <a:t> </a:t>
            </a:r>
            <a:r>
              <a:rPr lang="fr-FR" sz="2000" dirty="0"/>
              <a:t>35 personnes et 45 enfants au rallye-photo</a:t>
            </a:r>
            <a:br>
              <a:rPr lang="fr-FR" sz="2000" dirty="0"/>
            </a:br>
            <a:r>
              <a:rPr lang="fr-FR" sz="2000" dirty="0"/>
              <a:t>Retrouver les emblèmes-mur d’escalade-jeux en bois</a:t>
            </a:r>
          </a:p>
        </p:txBody>
      </p:sp>
      <p:pic>
        <p:nvPicPr>
          <p:cNvPr id="5" name="Espace réservé du contenu 4" descr="Une image contenant texte, journal, capture d’écran&#10;&#10;Description générée automatiquement">
            <a:extLst>
              <a:ext uri="{FF2B5EF4-FFF2-40B4-BE49-F238E27FC236}">
                <a16:creationId xmlns:a16="http://schemas.microsoft.com/office/drawing/2014/main" id="{121477D8-1FD6-4702-8864-F1824DFFE379}"/>
              </a:ext>
            </a:extLst>
          </p:cNvPr>
          <p:cNvPicPr>
            <a:picLocks noGrp="1" noChangeAspect="1"/>
          </p:cNvPicPr>
          <p:nvPr>
            <p:ph idx="1"/>
          </p:nvPr>
        </p:nvPicPr>
        <p:blipFill>
          <a:blip r:embed="rId2"/>
          <a:stretch>
            <a:fillRect/>
          </a:stretch>
        </p:blipFill>
        <p:spPr>
          <a:xfrm>
            <a:off x="1124313" y="1671637"/>
            <a:ext cx="3065433" cy="3997325"/>
          </a:xfrm>
        </p:spPr>
      </p:pic>
      <p:pic>
        <p:nvPicPr>
          <p:cNvPr id="7" name="Image 6" descr="Une image contenant texte, journal&#10;&#10;Description générée automatiquement">
            <a:extLst>
              <a:ext uri="{FF2B5EF4-FFF2-40B4-BE49-F238E27FC236}">
                <a16:creationId xmlns:a16="http://schemas.microsoft.com/office/drawing/2014/main" id="{927B0858-C2A7-49D4-BBC8-2E8BB8738B43}"/>
              </a:ext>
            </a:extLst>
          </p:cNvPr>
          <p:cNvPicPr>
            <a:picLocks noChangeAspect="1"/>
          </p:cNvPicPr>
          <p:nvPr/>
        </p:nvPicPr>
        <p:blipFill>
          <a:blip r:embed="rId3"/>
          <a:stretch>
            <a:fillRect/>
          </a:stretch>
        </p:blipFill>
        <p:spPr>
          <a:xfrm>
            <a:off x="4543603" y="1885285"/>
            <a:ext cx="6524084" cy="4363115"/>
          </a:xfrm>
          <a:prstGeom prst="rect">
            <a:avLst/>
          </a:prstGeom>
        </p:spPr>
      </p:pic>
    </p:spTree>
    <p:extLst>
      <p:ext uri="{BB962C8B-B14F-4D97-AF65-F5344CB8AC3E}">
        <p14:creationId xmlns:p14="http://schemas.microsoft.com/office/powerpoint/2010/main" val="594913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40709-686B-4CC9-9A5E-48C528E53954}"/>
              </a:ext>
            </a:extLst>
          </p:cNvPr>
          <p:cNvSpPr>
            <a:spLocks noGrp="1"/>
          </p:cNvSpPr>
          <p:nvPr>
            <p:ph type="title"/>
          </p:nvPr>
        </p:nvSpPr>
        <p:spPr/>
        <p:txBody>
          <a:bodyPr>
            <a:noAutofit/>
          </a:bodyPr>
          <a:lstStyle/>
          <a:p>
            <a:r>
              <a:rPr lang="fr-FR" sz="7200" dirty="0"/>
              <a:t>Bienvenue à toutes et à tous</a:t>
            </a:r>
            <a:br>
              <a:rPr lang="fr-FR" sz="7200" dirty="0"/>
            </a:br>
            <a:r>
              <a:rPr lang="fr-FR" sz="7200" dirty="0"/>
              <a:t>et merci d’être venus</a:t>
            </a:r>
          </a:p>
        </p:txBody>
      </p:sp>
      <p:sp>
        <p:nvSpPr>
          <p:cNvPr id="3" name="Espace réservé du contenu 2">
            <a:extLst>
              <a:ext uri="{FF2B5EF4-FFF2-40B4-BE49-F238E27FC236}">
                <a16:creationId xmlns:a16="http://schemas.microsoft.com/office/drawing/2014/main" id="{6038EC22-D707-4FEC-A187-9A560605D897}"/>
              </a:ext>
            </a:extLst>
          </p:cNvPr>
          <p:cNvSpPr>
            <a:spLocks noGrp="1"/>
          </p:cNvSpPr>
          <p:nvPr>
            <p:ph idx="1"/>
          </p:nvPr>
        </p:nvSpPr>
        <p:spPr>
          <a:xfrm>
            <a:off x="1155700" y="2438400"/>
            <a:ext cx="13503839" cy="4533230"/>
          </a:xfrm>
        </p:spPr>
        <p:txBody>
          <a:bodyPr>
            <a:normAutofit/>
          </a:bodyPr>
          <a:lstStyle/>
          <a:p>
            <a:pPr marL="0" indent="0">
              <a:spcAft>
                <a:spcPts val="0"/>
              </a:spcAft>
              <a:buNone/>
            </a:pPr>
            <a:endParaRPr lang="fr-FR" dirty="0">
              <a:latin typeface="Times New Roman" panose="02020603050405020304" pitchFamily="18" charset="0"/>
              <a:ea typeface="Times New Roman" panose="02020603050405020304" pitchFamily="18" charset="0"/>
            </a:endParaRPr>
          </a:p>
          <a:p>
            <a:pPr marL="0" indent="0">
              <a:spcAft>
                <a:spcPts val="0"/>
              </a:spcAft>
              <a:buNone/>
            </a:pPr>
            <a:endParaRPr lang="fr-FR" dirty="0">
              <a:latin typeface="Times New Roman" panose="02020603050405020304" pitchFamily="18" charset="0"/>
              <a:ea typeface="Times New Roman" panose="02020603050405020304" pitchFamily="18" charset="0"/>
            </a:endParaRPr>
          </a:p>
          <a:p>
            <a:pPr>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lgn="just">
              <a:spcAft>
                <a:spcPts val="0"/>
              </a:spcAft>
            </a:pPr>
            <a:r>
              <a:rPr lang="fr-FR" dirty="0">
                <a:latin typeface="Arial" panose="020B0604020202020204" pitchFamily="34" charset="0"/>
                <a:ea typeface="Times New Roman" panose="02020603050405020304" pitchFamily="18" charset="0"/>
                <a:cs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spcAft>
                <a:spcPts val="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fr-FR" dirty="0">
              <a:latin typeface="Times New Roman" panose="02020603050405020304" pitchFamily="18" charset="0"/>
              <a:ea typeface="Times New Roman" panose="02020603050405020304" pitchFamily="18" charset="0"/>
            </a:endParaRPr>
          </a:p>
          <a:p>
            <a:pPr>
              <a:spcAft>
                <a:spcPts val="0"/>
              </a:spcAft>
            </a:pPr>
            <a:r>
              <a:rPr lang="en-GB"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fr-FR" dirty="0"/>
          </a:p>
        </p:txBody>
      </p:sp>
      <p:pic>
        <p:nvPicPr>
          <p:cNvPr id="9" name="Image 8">
            <a:extLst>
              <a:ext uri="{FF2B5EF4-FFF2-40B4-BE49-F238E27FC236}">
                <a16:creationId xmlns:a16="http://schemas.microsoft.com/office/drawing/2014/main" id="{7066E647-C77A-4DE9-A3F9-AA005DAD0E83}"/>
              </a:ext>
            </a:extLst>
          </p:cNvPr>
          <p:cNvPicPr>
            <a:picLocks noChangeAspect="1"/>
          </p:cNvPicPr>
          <p:nvPr/>
        </p:nvPicPr>
        <p:blipFill>
          <a:blip r:embed="rId2"/>
          <a:stretch>
            <a:fillRect/>
          </a:stretch>
        </p:blipFill>
        <p:spPr>
          <a:xfrm>
            <a:off x="2709097" y="4246998"/>
            <a:ext cx="1939017" cy="1939017"/>
          </a:xfrm>
          <a:prstGeom prst="rect">
            <a:avLst/>
          </a:prstGeom>
        </p:spPr>
      </p:pic>
    </p:spTree>
    <p:extLst>
      <p:ext uri="{BB962C8B-B14F-4D97-AF65-F5344CB8AC3E}">
        <p14:creationId xmlns:p14="http://schemas.microsoft.com/office/powerpoint/2010/main" val="2569602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xtérieur, terrain, pierre, brique&#10;&#10;Description générée automatiquement">
            <a:extLst>
              <a:ext uri="{FF2B5EF4-FFF2-40B4-BE49-F238E27FC236}">
                <a16:creationId xmlns:a16="http://schemas.microsoft.com/office/drawing/2014/main" id="{2BA60976-EC2C-411D-93CF-BD73A5C01557}"/>
              </a:ext>
            </a:extLst>
          </p:cNvPr>
          <p:cNvPicPr>
            <a:picLocks noChangeAspect="1"/>
          </p:cNvPicPr>
          <p:nvPr/>
        </p:nvPicPr>
        <p:blipFill>
          <a:blip r:embed="rId2"/>
          <a:stretch>
            <a:fillRect/>
          </a:stretch>
        </p:blipFill>
        <p:spPr>
          <a:xfrm>
            <a:off x="1143292" y="334536"/>
            <a:ext cx="4005745" cy="2877015"/>
          </a:xfrm>
          <a:prstGeom prst="rect">
            <a:avLst/>
          </a:prstGeom>
        </p:spPr>
      </p:pic>
      <p:pic>
        <p:nvPicPr>
          <p:cNvPr id="5" name="Image 4" descr="Une image contenant personne, extérieur, terrain&#10;&#10;Description générée automatiquement">
            <a:extLst>
              <a:ext uri="{FF2B5EF4-FFF2-40B4-BE49-F238E27FC236}">
                <a16:creationId xmlns:a16="http://schemas.microsoft.com/office/drawing/2014/main" id="{D9312E7D-98CA-4E4E-85E3-12071309AF55}"/>
              </a:ext>
            </a:extLst>
          </p:cNvPr>
          <p:cNvPicPr>
            <a:picLocks noChangeAspect="1"/>
          </p:cNvPicPr>
          <p:nvPr/>
        </p:nvPicPr>
        <p:blipFill>
          <a:blip r:embed="rId3"/>
          <a:stretch>
            <a:fillRect/>
          </a:stretch>
        </p:blipFill>
        <p:spPr>
          <a:xfrm>
            <a:off x="1097866" y="3765021"/>
            <a:ext cx="4091594" cy="2345847"/>
          </a:xfrm>
          <a:prstGeom prst="rect">
            <a:avLst/>
          </a:prstGeom>
        </p:spPr>
      </p:pic>
      <p:pic>
        <p:nvPicPr>
          <p:cNvPr id="7" name="Image 6" descr="Une image contenant texte, journal&#10;&#10;Description générée automatiquement">
            <a:extLst>
              <a:ext uri="{FF2B5EF4-FFF2-40B4-BE49-F238E27FC236}">
                <a16:creationId xmlns:a16="http://schemas.microsoft.com/office/drawing/2014/main" id="{FE40F001-3426-4CC9-AE47-830C9B647D80}"/>
              </a:ext>
            </a:extLst>
          </p:cNvPr>
          <p:cNvPicPr>
            <a:picLocks noChangeAspect="1"/>
          </p:cNvPicPr>
          <p:nvPr/>
        </p:nvPicPr>
        <p:blipFill>
          <a:blip r:embed="rId4"/>
          <a:stretch>
            <a:fillRect/>
          </a:stretch>
        </p:blipFill>
        <p:spPr>
          <a:xfrm>
            <a:off x="5341968" y="299068"/>
            <a:ext cx="5752166" cy="6259864"/>
          </a:xfrm>
          <a:prstGeom prst="rect">
            <a:avLst/>
          </a:prstGeom>
        </p:spPr>
      </p:pic>
    </p:spTree>
    <p:extLst>
      <p:ext uri="{BB962C8B-B14F-4D97-AF65-F5344CB8AC3E}">
        <p14:creationId xmlns:p14="http://schemas.microsoft.com/office/powerpoint/2010/main" val="1382206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D3F20-561F-4B23-B976-AC45D80718C0}"/>
              </a:ext>
            </a:extLst>
          </p:cNvPr>
          <p:cNvSpPr>
            <a:spLocks noGrp="1"/>
          </p:cNvSpPr>
          <p:nvPr>
            <p:ph type="title"/>
          </p:nvPr>
        </p:nvSpPr>
        <p:spPr>
          <a:xfrm>
            <a:off x="2611808" y="232186"/>
            <a:ext cx="7958331" cy="1087180"/>
          </a:xfrm>
        </p:spPr>
        <p:txBody>
          <a:bodyPr>
            <a:normAutofit fontScale="90000"/>
          </a:bodyPr>
          <a:lstStyle/>
          <a:p>
            <a:r>
              <a:rPr lang="fr-FR" dirty="0"/>
              <a:t>Promenade de la saint Martin 2019</a:t>
            </a:r>
            <a:br>
              <a:rPr lang="fr-FR" dirty="0"/>
            </a:br>
            <a:br>
              <a:rPr lang="fr-FR" dirty="0"/>
            </a:br>
            <a:r>
              <a:rPr lang="fr-FR" sz="2000" dirty="0"/>
              <a:t>200 personnes</a:t>
            </a:r>
          </a:p>
        </p:txBody>
      </p:sp>
      <p:pic>
        <p:nvPicPr>
          <p:cNvPr id="5" name="Espace réservé du contenu 4" descr="Une image contenant texte&#10;&#10;Description générée automatiquement">
            <a:extLst>
              <a:ext uri="{FF2B5EF4-FFF2-40B4-BE49-F238E27FC236}">
                <a16:creationId xmlns:a16="http://schemas.microsoft.com/office/drawing/2014/main" id="{938A4737-4F41-4400-A780-C62E5074925E}"/>
              </a:ext>
            </a:extLst>
          </p:cNvPr>
          <p:cNvPicPr>
            <a:picLocks noGrp="1" noChangeAspect="1"/>
          </p:cNvPicPr>
          <p:nvPr>
            <p:ph idx="1"/>
          </p:nvPr>
        </p:nvPicPr>
        <p:blipFill>
          <a:blip r:embed="rId2"/>
          <a:stretch>
            <a:fillRect/>
          </a:stretch>
        </p:blipFill>
        <p:spPr>
          <a:xfrm>
            <a:off x="1143348" y="1543715"/>
            <a:ext cx="2383784" cy="4228873"/>
          </a:xfrm>
        </p:spPr>
      </p:pic>
      <p:pic>
        <p:nvPicPr>
          <p:cNvPr id="7" name="Image 6" descr="Une image contenant personne, foule&#10;&#10;Description générée automatiquement">
            <a:extLst>
              <a:ext uri="{FF2B5EF4-FFF2-40B4-BE49-F238E27FC236}">
                <a16:creationId xmlns:a16="http://schemas.microsoft.com/office/drawing/2014/main" id="{0D81A747-CBB8-4909-A897-8637D4024730}"/>
              </a:ext>
            </a:extLst>
          </p:cNvPr>
          <p:cNvPicPr>
            <a:picLocks noChangeAspect="1"/>
          </p:cNvPicPr>
          <p:nvPr/>
        </p:nvPicPr>
        <p:blipFill>
          <a:blip r:embed="rId3"/>
          <a:stretch>
            <a:fillRect/>
          </a:stretch>
        </p:blipFill>
        <p:spPr>
          <a:xfrm>
            <a:off x="3601129" y="1543715"/>
            <a:ext cx="2683981" cy="3429001"/>
          </a:xfrm>
          <a:prstGeom prst="rect">
            <a:avLst/>
          </a:prstGeom>
        </p:spPr>
      </p:pic>
      <p:pic>
        <p:nvPicPr>
          <p:cNvPr id="9" name="Image 8" descr="Une image contenant personne, debout, groupe, gens&#10;&#10;Description générée automatiquement">
            <a:extLst>
              <a:ext uri="{FF2B5EF4-FFF2-40B4-BE49-F238E27FC236}">
                <a16:creationId xmlns:a16="http://schemas.microsoft.com/office/drawing/2014/main" id="{A0EE059E-8F65-42AA-99D3-BA355C3BCDBE}"/>
              </a:ext>
            </a:extLst>
          </p:cNvPr>
          <p:cNvPicPr>
            <a:picLocks noChangeAspect="1"/>
          </p:cNvPicPr>
          <p:nvPr/>
        </p:nvPicPr>
        <p:blipFill>
          <a:blip r:embed="rId4"/>
          <a:stretch>
            <a:fillRect/>
          </a:stretch>
        </p:blipFill>
        <p:spPr>
          <a:xfrm>
            <a:off x="6670955" y="1543715"/>
            <a:ext cx="3899184" cy="2554399"/>
          </a:xfrm>
          <a:prstGeom prst="rect">
            <a:avLst/>
          </a:prstGeom>
        </p:spPr>
      </p:pic>
      <p:pic>
        <p:nvPicPr>
          <p:cNvPr id="11" name="Image 10" descr="Une image contenant personne, gens, groupe, foule&#10;&#10;Description générée automatiquement">
            <a:extLst>
              <a:ext uri="{FF2B5EF4-FFF2-40B4-BE49-F238E27FC236}">
                <a16:creationId xmlns:a16="http://schemas.microsoft.com/office/drawing/2014/main" id="{F5FF734D-3FE9-42C6-87C9-A858F1BDD33F}"/>
              </a:ext>
            </a:extLst>
          </p:cNvPr>
          <p:cNvPicPr>
            <a:picLocks noChangeAspect="1"/>
          </p:cNvPicPr>
          <p:nvPr/>
        </p:nvPicPr>
        <p:blipFill>
          <a:blip r:embed="rId5"/>
          <a:stretch>
            <a:fillRect/>
          </a:stretch>
        </p:blipFill>
        <p:spPr>
          <a:xfrm>
            <a:off x="6385934" y="3630917"/>
            <a:ext cx="4497656" cy="3132297"/>
          </a:xfrm>
          <a:prstGeom prst="rect">
            <a:avLst/>
          </a:prstGeom>
        </p:spPr>
      </p:pic>
      <p:pic>
        <p:nvPicPr>
          <p:cNvPr id="4" name="Image 3">
            <a:extLst>
              <a:ext uri="{FF2B5EF4-FFF2-40B4-BE49-F238E27FC236}">
                <a16:creationId xmlns:a16="http://schemas.microsoft.com/office/drawing/2014/main" id="{3E3861DF-F41D-4D5D-9696-A966418729DE}"/>
              </a:ext>
            </a:extLst>
          </p:cNvPr>
          <p:cNvPicPr>
            <a:picLocks noChangeAspect="1"/>
          </p:cNvPicPr>
          <p:nvPr/>
        </p:nvPicPr>
        <p:blipFill>
          <a:blip r:embed="rId6"/>
          <a:stretch>
            <a:fillRect/>
          </a:stretch>
        </p:blipFill>
        <p:spPr>
          <a:xfrm>
            <a:off x="4269754" y="5197065"/>
            <a:ext cx="1428750" cy="1428750"/>
          </a:xfrm>
          <a:prstGeom prst="rect">
            <a:avLst/>
          </a:prstGeom>
        </p:spPr>
      </p:pic>
    </p:spTree>
    <p:extLst>
      <p:ext uri="{BB962C8B-B14F-4D97-AF65-F5344CB8AC3E}">
        <p14:creationId xmlns:p14="http://schemas.microsoft.com/office/powerpoint/2010/main" val="17324533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CF107A-B7ED-40BE-A05A-197C1E91081E}"/>
              </a:ext>
            </a:extLst>
          </p:cNvPr>
          <p:cNvSpPr>
            <a:spLocks noGrp="1"/>
          </p:cNvSpPr>
          <p:nvPr>
            <p:ph type="title"/>
          </p:nvPr>
        </p:nvSpPr>
        <p:spPr>
          <a:xfrm>
            <a:off x="2611808" y="139701"/>
            <a:ext cx="7958331" cy="668356"/>
          </a:xfrm>
        </p:spPr>
        <p:txBody>
          <a:bodyPr/>
          <a:lstStyle/>
          <a:p>
            <a:r>
              <a:rPr lang="fr-FR" dirty="0"/>
              <a:t>Saint Martin </a:t>
            </a:r>
          </a:p>
        </p:txBody>
      </p:sp>
      <p:pic>
        <p:nvPicPr>
          <p:cNvPr id="7" name="Espace réservé du contenu 6" descr="Une image contenant personne&#10;&#10;Description générée automatiquement">
            <a:extLst>
              <a:ext uri="{FF2B5EF4-FFF2-40B4-BE49-F238E27FC236}">
                <a16:creationId xmlns:a16="http://schemas.microsoft.com/office/drawing/2014/main" id="{5FA0471E-C20B-424D-9843-8EEF5C05551F}"/>
              </a:ext>
            </a:extLst>
          </p:cNvPr>
          <p:cNvPicPr>
            <a:picLocks noGrp="1" noChangeAspect="1"/>
          </p:cNvPicPr>
          <p:nvPr>
            <p:ph idx="1"/>
          </p:nvPr>
        </p:nvPicPr>
        <p:blipFill>
          <a:blip r:embed="rId2"/>
          <a:stretch>
            <a:fillRect/>
          </a:stretch>
        </p:blipFill>
        <p:spPr>
          <a:xfrm>
            <a:off x="1537147" y="473879"/>
            <a:ext cx="3004909" cy="2211613"/>
          </a:xfrm>
        </p:spPr>
      </p:pic>
      <p:pic>
        <p:nvPicPr>
          <p:cNvPr id="9" name="Image 8" descr="Une image contenant intérieur&#10;&#10;Description générée automatiquement">
            <a:extLst>
              <a:ext uri="{FF2B5EF4-FFF2-40B4-BE49-F238E27FC236}">
                <a16:creationId xmlns:a16="http://schemas.microsoft.com/office/drawing/2014/main" id="{DC8847E8-4CD2-4F10-99B4-76A216643489}"/>
              </a:ext>
            </a:extLst>
          </p:cNvPr>
          <p:cNvPicPr>
            <a:picLocks noChangeAspect="1"/>
          </p:cNvPicPr>
          <p:nvPr/>
        </p:nvPicPr>
        <p:blipFill>
          <a:blip r:embed="rId3"/>
          <a:stretch>
            <a:fillRect/>
          </a:stretch>
        </p:blipFill>
        <p:spPr>
          <a:xfrm>
            <a:off x="7766959" y="4147457"/>
            <a:ext cx="3304829" cy="2411312"/>
          </a:xfrm>
          <a:prstGeom prst="rect">
            <a:avLst/>
          </a:prstGeom>
        </p:spPr>
      </p:pic>
      <p:pic>
        <p:nvPicPr>
          <p:cNvPr id="4" name="Image 3">
            <a:extLst>
              <a:ext uri="{FF2B5EF4-FFF2-40B4-BE49-F238E27FC236}">
                <a16:creationId xmlns:a16="http://schemas.microsoft.com/office/drawing/2014/main" id="{5B3B1A71-B0F4-4055-8A45-75823F6AF808}"/>
              </a:ext>
            </a:extLst>
          </p:cNvPr>
          <p:cNvPicPr>
            <a:picLocks noChangeAspect="1"/>
          </p:cNvPicPr>
          <p:nvPr/>
        </p:nvPicPr>
        <p:blipFill>
          <a:blip r:embed="rId4"/>
          <a:stretch>
            <a:fillRect/>
          </a:stretch>
        </p:blipFill>
        <p:spPr>
          <a:xfrm>
            <a:off x="5294025" y="712142"/>
            <a:ext cx="1973349" cy="1973349"/>
          </a:xfrm>
          <a:prstGeom prst="rect">
            <a:avLst/>
          </a:prstGeom>
        </p:spPr>
      </p:pic>
      <p:pic>
        <p:nvPicPr>
          <p:cNvPr id="5" name="Image 4" descr="Une image contenant personne, gens&#10;&#10;Description générée automatiquement">
            <a:extLst>
              <a:ext uri="{FF2B5EF4-FFF2-40B4-BE49-F238E27FC236}">
                <a16:creationId xmlns:a16="http://schemas.microsoft.com/office/drawing/2014/main" id="{E00771B8-60CC-4043-9D89-DB2D4F1AFC01}"/>
              </a:ext>
            </a:extLst>
          </p:cNvPr>
          <p:cNvPicPr>
            <a:picLocks noChangeAspect="1"/>
          </p:cNvPicPr>
          <p:nvPr/>
        </p:nvPicPr>
        <p:blipFill>
          <a:blip r:embed="rId5"/>
          <a:stretch>
            <a:fillRect/>
          </a:stretch>
        </p:blipFill>
        <p:spPr>
          <a:xfrm>
            <a:off x="1765515" y="3824125"/>
            <a:ext cx="2659528" cy="2874863"/>
          </a:xfrm>
          <a:prstGeom prst="rect">
            <a:avLst/>
          </a:prstGeom>
        </p:spPr>
      </p:pic>
      <p:pic>
        <p:nvPicPr>
          <p:cNvPr id="8" name="Image 7" descr="Une image contenant personne&#10;&#10;Description générée automatiquement">
            <a:extLst>
              <a:ext uri="{FF2B5EF4-FFF2-40B4-BE49-F238E27FC236}">
                <a16:creationId xmlns:a16="http://schemas.microsoft.com/office/drawing/2014/main" id="{E740D3F8-B187-43D0-B10D-1D3301F01CF0}"/>
              </a:ext>
            </a:extLst>
          </p:cNvPr>
          <p:cNvPicPr>
            <a:picLocks noChangeAspect="1"/>
          </p:cNvPicPr>
          <p:nvPr/>
        </p:nvPicPr>
        <p:blipFill>
          <a:blip r:embed="rId6"/>
          <a:stretch>
            <a:fillRect/>
          </a:stretch>
        </p:blipFill>
        <p:spPr>
          <a:xfrm>
            <a:off x="1679403" y="571884"/>
            <a:ext cx="2198861" cy="2113608"/>
          </a:xfrm>
          <a:prstGeom prst="rect">
            <a:avLst/>
          </a:prstGeom>
        </p:spPr>
      </p:pic>
      <p:pic>
        <p:nvPicPr>
          <p:cNvPr id="11" name="Image 10" descr="Une image contenant personne&#10;&#10;Description générée automatiquement">
            <a:extLst>
              <a:ext uri="{FF2B5EF4-FFF2-40B4-BE49-F238E27FC236}">
                <a16:creationId xmlns:a16="http://schemas.microsoft.com/office/drawing/2014/main" id="{EDCD1C04-9029-44BA-8687-6A43A20CE348}"/>
              </a:ext>
            </a:extLst>
          </p:cNvPr>
          <p:cNvPicPr>
            <a:picLocks noChangeAspect="1"/>
          </p:cNvPicPr>
          <p:nvPr/>
        </p:nvPicPr>
        <p:blipFill>
          <a:blip r:embed="rId7"/>
          <a:stretch>
            <a:fillRect/>
          </a:stretch>
        </p:blipFill>
        <p:spPr>
          <a:xfrm>
            <a:off x="1530327" y="159012"/>
            <a:ext cx="3011729" cy="3223985"/>
          </a:xfrm>
          <a:prstGeom prst="rect">
            <a:avLst/>
          </a:prstGeom>
        </p:spPr>
      </p:pic>
      <p:pic>
        <p:nvPicPr>
          <p:cNvPr id="13" name="Image 12" descr="Une image contenant texte, extérieur, homme, personne&#10;&#10;Description générée automatiquement">
            <a:extLst>
              <a:ext uri="{FF2B5EF4-FFF2-40B4-BE49-F238E27FC236}">
                <a16:creationId xmlns:a16="http://schemas.microsoft.com/office/drawing/2014/main" id="{E265FFD2-FECA-4D47-B126-355BF833318F}"/>
              </a:ext>
            </a:extLst>
          </p:cNvPr>
          <p:cNvPicPr>
            <a:picLocks noChangeAspect="1"/>
          </p:cNvPicPr>
          <p:nvPr/>
        </p:nvPicPr>
        <p:blipFill>
          <a:blip r:embed="rId8"/>
          <a:stretch>
            <a:fillRect/>
          </a:stretch>
        </p:blipFill>
        <p:spPr>
          <a:xfrm>
            <a:off x="8104972" y="808057"/>
            <a:ext cx="3187164" cy="3016068"/>
          </a:xfrm>
          <a:prstGeom prst="rect">
            <a:avLst/>
          </a:prstGeom>
        </p:spPr>
      </p:pic>
      <p:pic>
        <p:nvPicPr>
          <p:cNvPr id="15" name="Image 14" descr="Une image contenant personne, intérieur, repas&#10;&#10;Description générée automatiquement">
            <a:extLst>
              <a:ext uri="{FF2B5EF4-FFF2-40B4-BE49-F238E27FC236}">
                <a16:creationId xmlns:a16="http://schemas.microsoft.com/office/drawing/2014/main" id="{B77D65D4-E1B4-4571-AD51-4EA2F20E18AF}"/>
              </a:ext>
            </a:extLst>
          </p:cNvPr>
          <p:cNvPicPr>
            <a:picLocks noChangeAspect="1"/>
          </p:cNvPicPr>
          <p:nvPr/>
        </p:nvPicPr>
        <p:blipFill>
          <a:blip r:embed="rId9"/>
          <a:stretch>
            <a:fillRect/>
          </a:stretch>
        </p:blipFill>
        <p:spPr>
          <a:xfrm>
            <a:off x="4693099" y="139701"/>
            <a:ext cx="2984288" cy="3291603"/>
          </a:xfrm>
          <a:prstGeom prst="rect">
            <a:avLst/>
          </a:prstGeom>
        </p:spPr>
      </p:pic>
      <p:pic>
        <p:nvPicPr>
          <p:cNvPr id="17" name="Image 16" descr="Une image contenant personne&#10;&#10;Description générée automatiquement">
            <a:extLst>
              <a:ext uri="{FF2B5EF4-FFF2-40B4-BE49-F238E27FC236}">
                <a16:creationId xmlns:a16="http://schemas.microsoft.com/office/drawing/2014/main" id="{A4BFAAE4-CC1B-45ED-A178-6A876A8F0D2E}"/>
              </a:ext>
            </a:extLst>
          </p:cNvPr>
          <p:cNvPicPr>
            <a:picLocks noChangeAspect="1"/>
          </p:cNvPicPr>
          <p:nvPr/>
        </p:nvPicPr>
        <p:blipFill>
          <a:blip r:embed="rId10"/>
          <a:stretch>
            <a:fillRect/>
          </a:stretch>
        </p:blipFill>
        <p:spPr>
          <a:xfrm>
            <a:off x="4852628" y="3824125"/>
            <a:ext cx="2659528" cy="2789791"/>
          </a:xfrm>
          <a:prstGeom prst="rect">
            <a:avLst/>
          </a:prstGeom>
        </p:spPr>
      </p:pic>
    </p:spTree>
    <p:extLst>
      <p:ext uri="{BB962C8B-B14F-4D97-AF65-F5344CB8AC3E}">
        <p14:creationId xmlns:p14="http://schemas.microsoft.com/office/powerpoint/2010/main" val="2931876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C20B5AE-2DF3-4293-AD4D-C11AD233A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0F2A8D-0033-418D-871B-CD795773E1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8" name="Picture 17">
            <a:extLst>
              <a:ext uri="{FF2B5EF4-FFF2-40B4-BE49-F238E27FC236}">
                <a16:creationId xmlns:a16="http://schemas.microsoft.com/office/drawing/2014/main" id="{C6EEF6DB-B22A-4752-AB3B-7D18C7B0C9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0" name="Rectangle 19">
            <a:extLst>
              <a:ext uri="{FF2B5EF4-FFF2-40B4-BE49-F238E27FC236}">
                <a16:creationId xmlns:a16="http://schemas.microsoft.com/office/drawing/2014/main" id="{95F478F0-A936-4A06-87B1-1673DAA3C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17DFA8-DCB0-4F81-8ACD-2EF401B7B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C92049A-F832-48F5-B41A-162E03B40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3ADA002-5DF2-482B-B59E-CDBFB8495A00}"/>
              </a:ext>
            </a:extLst>
          </p:cNvPr>
          <p:cNvSpPr>
            <a:spLocks noGrp="1"/>
          </p:cNvSpPr>
          <p:nvPr>
            <p:ph type="title"/>
          </p:nvPr>
        </p:nvSpPr>
        <p:spPr>
          <a:xfrm>
            <a:off x="1377944" y="491914"/>
            <a:ext cx="3837215" cy="4602600"/>
          </a:xfrm>
        </p:spPr>
        <p:txBody>
          <a:bodyPr>
            <a:normAutofit fontScale="90000"/>
          </a:bodyPr>
          <a:lstStyle/>
          <a:p>
            <a:pPr algn="l"/>
            <a:r>
              <a:rPr lang="fr-FR" sz="3600" dirty="0"/>
              <a:t>Mise en valeur des rues bilingues  français-Alsacien</a:t>
            </a:r>
            <a:br>
              <a:rPr lang="fr-FR" sz="3600" dirty="0"/>
            </a:br>
            <a:r>
              <a:rPr lang="fr-FR" sz="3600" dirty="0"/>
              <a:t>Avec l’ADT –l’OLCA-Alsace20</a:t>
            </a:r>
            <a:br>
              <a:rPr lang="fr-FR" sz="3600" dirty="0"/>
            </a:br>
            <a:br>
              <a:rPr lang="fr-FR" sz="2400" dirty="0"/>
            </a:br>
            <a:br>
              <a:rPr lang="fr-FR" sz="2400" dirty="0"/>
            </a:br>
            <a:r>
              <a:rPr lang="fr-FR" sz="2400" dirty="0"/>
              <a:t>Les noms doivent correspondre à une histoire</a:t>
            </a:r>
            <a:br>
              <a:rPr lang="fr-FR" sz="2400" dirty="0"/>
            </a:br>
            <a:br>
              <a:rPr lang="fr-FR" sz="2400" dirty="0"/>
            </a:br>
            <a:r>
              <a:rPr lang="fr-FR" sz="2400" dirty="0"/>
              <a:t>Janvier 2020</a:t>
            </a:r>
            <a:br>
              <a:rPr lang="fr-FR" sz="1300" dirty="0"/>
            </a:br>
            <a:endParaRPr lang="fr-FR" sz="1300" dirty="0"/>
          </a:p>
        </p:txBody>
      </p:sp>
      <p:sp>
        <p:nvSpPr>
          <p:cNvPr id="11" name="Content Placeholder 10">
            <a:extLst>
              <a:ext uri="{FF2B5EF4-FFF2-40B4-BE49-F238E27FC236}">
                <a16:creationId xmlns:a16="http://schemas.microsoft.com/office/drawing/2014/main" id="{21802EB0-FE78-4150-BE92-C6AC001067A3}"/>
              </a:ext>
            </a:extLst>
          </p:cNvPr>
          <p:cNvSpPr>
            <a:spLocks noGrp="1"/>
          </p:cNvSpPr>
          <p:nvPr>
            <p:ph idx="1"/>
          </p:nvPr>
        </p:nvSpPr>
        <p:spPr>
          <a:xfrm flipH="1">
            <a:off x="5569658" y="6988627"/>
            <a:ext cx="155610" cy="122673"/>
          </a:xfrm>
        </p:spPr>
        <p:txBody>
          <a:bodyPr>
            <a:normAutofit fontScale="25000" lnSpcReduction="20000"/>
          </a:bodyPr>
          <a:lstStyle/>
          <a:p>
            <a:endParaRPr lang="en-US" sz="1600" dirty="0"/>
          </a:p>
        </p:txBody>
      </p:sp>
      <p:pic>
        <p:nvPicPr>
          <p:cNvPr id="5" name="Espace réservé du contenu 4" descr="Une image contenant texte, extérieur, herbe, arbre&#10;&#10;Description générée automatiquement">
            <a:extLst>
              <a:ext uri="{FF2B5EF4-FFF2-40B4-BE49-F238E27FC236}">
                <a16:creationId xmlns:a16="http://schemas.microsoft.com/office/drawing/2014/main" id="{EDE7E179-F2E6-47E1-A521-9A63DBC239C8}"/>
              </a:ext>
            </a:extLst>
          </p:cNvPr>
          <p:cNvPicPr>
            <a:picLocks noChangeAspect="1"/>
          </p:cNvPicPr>
          <p:nvPr/>
        </p:nvPicPr>
        <p:blipFill rotWithShape="1">
          <a:blip r:embed="rId5"/>
          <a:srcRect t="4341" r="-3" b="18712"/>
          <a:stretch/>
        </p:blipFill>
        <p:spPr>
          <a:xfrm>
            <a:off x="5436752" y="10"/>
            <a:ext cx="5948167" cy="3432582"/>
          </a:xfrm>
          <a:prstGeom prst="rect">
            <a:avLst/>
          </a:prstGeom>
          <a:ln w="12700">
            <a:solidFill>
              <a:schemeClr val="tx1"/>
            </a:solidFill>
          </a:ln>
        </p:spPr>
      </p:pic>
      <p:pic>
        <p:nvPicPr>
          <p:cNvPr id="7" name="Image 6" descr="Une image contenant texte, extérieur, signe, ciel&#10;&#10;Description générée automatiquement">
            <a:extLst>
              <a:ext uri="{FF2B5EF4-FFF2-40B4-BE49-F238E27FC236}">
                <a16:creationId xmlns:a16="http://schemas.microsoft.com/office/drawing/2014/main" id="{57D44CAB-D8C8-4734-B185-6424FC1AE9DE}"/>
              </a:ext>
            </a:extLst>
          </p:cNvPr>
          <p:cNvPicPr>
            <a:picLocks noChangeAspect="1"/>
          </p:cNvPicPr>
          <p:nvPr/>
        </p:nvPicPr>
        <p:blipFill rotWithShape="1">
          <a:blip r:embed="rId6"/>
          <a:srcRect t="7473" r="-3" b="15581"/>
          <a:stretch/>
        </p:blipFill>
        <p:spPr>
          <a:xfrm>
            <a:off x="5436753" y="3425635"/>
            <a:ext cx="5948167" cy="3432592"/>
          </a:xfrm>
          <a:prstGeom prst="rect">
            <a:avLst/>
          </a:prstGeom>
          <a:ln w="12700">
            <a:solidFill>
              <a:schemeClr val="tx1"/>
            </a:solidFill>
          </a:ln>
        </p:spPr>
      </p:pic>
      <p:sp>
        <p:nvSpPr>
          <p:cNvPr id="26" name="Rectangle 25">
            <a:extLst>
              <a:ext uri="{FF2B5EF4-FFF2-40B4-BE49-F238E27FC236}">
                <a16:creationId xmlns:a16="http://schemas.microsoft.com/office/drawing/2014/main" id="{80D2A828-1594-434F-8D9B-E1475EF72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004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FF711D-C21D-48A8-B3C3-11C3B61088DA}"/>
              </a:ext>
            </a:extLst>
          </p:cNvPr>
          <p:cNvSpPr>
            <a:spLocks noGrp="1"/>
          </p:cNvSpPr>
          <p:nvPr>
            <p:ph type="title"/>
          </p:nvPr>
        </p:nvSpPr>
        <p:spPr>
          <a:xfrm>
            <a:off x="1587500" y="808056"/>
            <a:ext cx="8982639" cy="1077229"/>
          </a:xfrm>
        </p:spPr>
        <p:txBody>
          <a:bodyPr/>
          <a:lstStyle/>
          <a:p>
            <a:r>
              <a:rPr lang="fr-FR" dirty="0"/>
              <a:t>Les deux visites en alsacien sont  annulées</a:t>
            </a:r>
          </a:p>
        </p:txBody>
      </p:sp>
      <p:pic>
        <p:nvPicPr>
          <p:cNvPr id="5" name="Espace réservé du contenu 4" descr="Une image contenant texte&#10;&#10;Description générée automatiquement">
            <a:extLst>
              <a:ext uri="{FF2B5EF4-FFF2-40B4-BE49-F238E27FC236}">
                <a16:creationId xmlns:a16="http://schemas.microsoft.com/office/drawing/2014/main" id="{703C4234-1255-4176-9E8C-3C184050D17A}"/>
              </a:ext>
            </a:extLst>
          </p:cNvPr>
          <p:cNvPicPr>
            <a:picLocks noGrp="1" noChangeAspect="1"/>
          </p:cNvPicPr>
          <p:nvPr>
            <p:ph idx="1"/>
          </p:nvPr>
        </p:nvPicPr>
        <p:blipFill>
          <a:blip r:embed="rId2"/>
          <a:stretch>
            <a:fillRect/>
          </a:stretch>
        </p:blipFill>
        <p:spPr>
          <a:xfrm>
            <a:off x="1265587" y="1551944"/>
            <a:ext cx="3619499" cy="4858173"/>
          </a:xfrm>
        </p:spPr>
      </p:pic>
      <p:pic>
        <p:nvPicPr>
          <p:cNvPr id="7" name="Image 6" descr="Une image contenant texte&#10;&#10;Description générée automatiquement">
            <a:extLst>
              <a:ext uri="{FF2B5EF4-FFF2-40B4-BE49-F238E27FC236}">
                <a16:creationId xmlns:a16="http://schemas.microsoft.com/office/drawing/2014/main" id="{77F296CB-8D0C-4389-BD79-6A88AAFDF908}"/>
              </a:ext>
            </a:extLst>
          </p:cNvPr>
          <p:cNvPicPr>
            <a:picLocks noChangeAspect="1"/>
          </p:cNvPicPr>
          <p:nvPr/>
        </p:nvPicPr>
        <p:blipFill>
          <a:blip r:embed="rId3"/>
          <a:stretch>
            <a:fillRect/>
          </a:stretch>
        </p:blipFill>
        <p:spPr>
          <a:xfrm>
            <a:off x="5100694" y="1835663"/>
            <a:ext cx="2487415" cy="3030567"/>
          </a:xfrm>
          <a:prstGeom prst="rect">
            <a:avLst/>
          </a:prstGeom>
        </p:spPr>
      </p:pic>
      <p:pic>
        <p:nvPicPr>
          <p:cNvPr id="4" name="Image 3" descr="Une image contenant ciel, extérieur, maison, vieux&#10;&#10;Description générée automatiquement">
            <a:extLst>
              <a:ext uri="{FF2B5EF4-FFF2-40B4-BE49-F238E27FC236}">
                <a16:creationId xmlns:a16="http://schemas.microsoft.com/office/drawing/2014/main" id="{AF804A14-6165-457C-A65E-21F6478CE957}"/>
              </a:ext>
            </a:extLst>
          </p:cNvPr>
          <p:cNvPicPr>
            <a:picLocks noChangeAspect="1"/>
          </p:cNvPicPr>
          <p:nvPr/>
        </p:nvPicPr>
        <p:blipFill>
          <a:blip r:embed="rId4"/>
          <a:stretch>
            <a:fillRect/>
          </a:stretch>
        </p:blipFill>
        <p:spPr>
          <a:xfrm>
            <a:off x="5835679" y="5165558"/>
            <a:ext cx="1167271" cy="753979"/>
          </a:xfrm>
          <a:prstGeom prst="rect">
            <a:avLst/>
          </a:prstGeom>
        </p:spPr>
      </p:pic>
      <p:pic>
        <p:nvPicPr>
          <p:cNvPr id="8" name="Image 7" descr="Une image contenant bâtiment, extérieur, ciel, maison&#10;&#10;Description générée automatiquement">
            <a:extLst>
              <a:ext uri="{FF2B5EF4-FFF2-40B4-BE49-F238E27FC236}">
                <a16:creationId xmlns:a16="http://schemas.microsoft.com/office/drawing/2014/main" id="{3946B6AD-C822-45DD-BEB6-69C4886BAF8B}"/>
              </a:ext>
            </a:extLst>
          </p:cNvPr>
          <p:cNvPicPr>
            <a:picLocks noChangeAspect="1"/>
          </p:cNvPicPr>
          <p:nvPr/>
        </p:nvPicPr>
        <p:blipFill>
          <a:blip r:embed="rId5"/>
          <a:stretch>
            <a:fillRect/>
          </a:stretch>
        </p:blipFill>
        <p:spPr>
          <a:xfrm>
            <a:off x="7803716" y="1835663"/>
            <a:ext cx="3281741" cy="3872665"/>
          </a:xfrm>
          <a:prstGeom prst="rect">
            <a:avLst/>
          </a:prstGeom>
        </p:spPr>
      </p:pic>
      <p:pic>
        <p:nvPicPr>
          <p:cNvPr id="10" name="Image 9">
            <a:extLst>
              <a:ext uri="{FF2B5EF4-FFF2-40B4-BE49-F238E27FC236}">
                <a16:creationId xmlns:a16="http://schemas.microsoft.com/office/drawing/2014/main" id="{434A1B60-7F20-4080-95B4-96748D45A52B}"/>
              </a:ext>
            </a:extLst>
          </p:cNvPr>
          <p:cNvPicPr>
            <a:picLocks noChangeAspect="1"/>
          </p:cNvPicPr>
          <p:nvPr/>
        </p:nvPicPr>
        <p:blipFill>
          <a:blip r:embed="rId6"/>
          <a:stretch>
            <a:fillRect/>
          </a:stretch>
        </p:blipFill>
        <p:spPr>
          <a:xfrm>
            <a:off x="5630026" y="5109410"/>
            <a:ext cx="1428750" cy="1428750"/>
          </a:xfrm>
          <a:prstGeom prst="rect">
            <a:avLst/>
          </a:prstGeom>
        </p:spPr>
      </p:pic>
    </p:spTree>
    <p:extLst>
      <p:ext uri="{BB962C8B-B14F-4D97-AF65-F5344CB8AC3E}">
        <p14:creationId xmlns:p14="http://schemas.microsoft.com/office/powerpoint/2010/main" val="888925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9BE1F1-C24E-4C01-BE0D-E46F1E74FAE9}"/>
              </a:ext>
            </a:extLst>
          </p:cNvPr>
          <p:cNvSpPr>
            <a:spLocks noGrp="1"/>
          </p:cNvSpPr>
          <p:nvPr>
            <p:ph type="title"/>
          </p:nvPr>
        </p:nvSpPr>
        <p:spPr>
          <a:xfrm>
            <a:off x="2611808" y="162848"/>
            <a:ext cx="7958331" cy="1722437"/>
          </a:xfrm>
        </p:spPr>
        <p:txBody>
          <a:bodyPr/>
          <a:lstStyle/>
          <a:p>
            <a:r>
              <a:rPr lang="fr-FR" dirty="0"/>
              <a:t>Visites du village été 2020</a:t>
            </a:r>
            <a:br>
              <a:rPr lang="fr-FR" dirty="0"/>
            </a:br>
            <a:br>
              <a:rPr lang="fr-FR" dirty="0"/>
            </a:br>
            <a:r>
              <a:rPr lang="fr-FR" sz="2000" dirty="0"/>
              <a:t>57 personnes</a:t>
            </a:r>
          </a:p>
        </p:txBody>
      </p:sp>
      <p:pic>
        <p:nvPicPr>
          <p:cNvPr id="5" name="Espace réservé du contenu 4" descr="Une image contenant texte&#10;&#10;Description générée automatiquement">
            <a:extLst>
              <a:ext uri="{FF2B5EF4-FFF2-40B4-BE49-F238E27FC236}">
                <a16:creationId xmlns:a16="http://schemas.microsoft.com/office/drawing/2014/main" id="{124C00E3-EEA7-4084-A40C-42774CD7DD2E}"/>
              </a:ext>
            </a:extLst>
          </p:cNvPr>
          <p:cNvPicPr>
            <a:picLocks noGrp="1" noChangeAspect="1"/>
          </p:cNvPicPr>
          <p:nvPr>
            <p:ph idx="1"/>
          </p:nvPr>
        </p:nvPicPr>
        <p:blipFill>
          <a:blip r:embed="rId2"/>
          <a:stretch>
            <a:fillRect/>
          </a:stretch>
        </p:blipFill>
        <p:spPr>
          <a:xfrm>
            <a:off x="1816100" y="1535915"/>
            <a:ext cx="3432453" cy="4660402"/>
          </a:xfrm>
        </p:spPr>
      </p:pic>
      <p:pic>
        <p:nvPicPr>
          <p:cNvPr id="7" name="Image 6" descr="Une image contenant personne, extérieur, pierre&#10;&#10;Description générée automatiquement">
            <a:extLst>
              <a:ext uri="{FF2B5EF4-FFF2-40B4-BE49-F238E27FC236}">
                <a16:creationId xmlns:a16="http://schemas.microsoft.com/office/drawing/2014/main" id="{2FB1665C-B8A7-42BB-9BA0-7C3E02A9F14D}"/>
              </a:ext>
            </a:extLst>
          </p:cNvPr>
          <p:cNvPicPr>
            <a:picLocks noChangeAspect="1"/>
          </p:cNvPicPr>
          <p:nvPr/>
        </p:nvPicPr>
        <p:blipFill>
          <a:blip r:embed="rId3"/>
          <a:stretch>
            <a:fillRect/>
          </a:stretch>
        </p:blipFill>
        <p:spPr>
          <a:xfrm>
            <a:off x="5729840" y="1706563"/>
            <a:ext cx="2714290" cy="1722437"/>
          </a:xfrm>
          <a:prstGeom prst="rect">
            <a:avLst/>
          </a:prstGeom>
        </p:spPr>
      </p:pic>
      <p:pic>
        <p:nvPicPr>
          <p:cNvPr id="9" name="Image 8" descr="Une image contenant personne, extérieur, gens, groupe&#10;&#10;Description générée automatiquement">
            <a:extLst>
              <a:ext uri="{FF2B5EF4-FFF2-40B4-BE49-F238E27FC236}">
                <a16:creationId xmlns:a16="http://schemas.microsoft.com/office/drawing/2014/main" id="{01029E61-2492-4633-AF86-9EE325B4B00F}"/>
              </a:ext>
            </a:extLst>
          </p:cNvPr>
          <p:cNvPicPr>
            <a:picLocks noChangeAspect="1"/>
          </p:cNvPicPr>
          <p:nvPr/>
        </p:nvPicPr>
        <p:blipFill>
          <a:blip r:embed="rId4"/>
          <a:stretch>
            <a:fillRect/>
          </a:stretch>
        </p:blipFill>
        <p:spPr>
          <a:xfrm>
            <a:off x="5923811" y="4327507"/>
            <a:ext cx="4055922" cy="2159553"/>
          </a:xfrm>
          <a:prstGeom prst="rect">
            <a:avLst/>
          </a:prstGeom>
        </p:spPr>
      </p:pic>
      <p:pic>
        <p:nvPicPr>
          <p:cNvPr id="11" name="Image 10" descr="Une image contenant extérieur, terrain, personne&#10;&#10;Description générée automatiquement">
            <a:extLst>
              <a:ext uri="{FF2B5EF4-FFF2-40B4-BE49-F238E27FC236}">
                <a16:creationId xmlns:a16="http://schemas.microsoft.com/office/drawing/2014/main" id="{F7A318B7-75B6-473A-B63F-8EE653D7AC39}"/>
              </a:ext>
            </a:extLst>
          </p:cNvPr>
          <p:cNvPicPr>
            <a:picLocks noChangeAspect="1"/>
          </p:cNvPicPr>
          <p:nvPr/>
        </p:nvPicPr>
        <p:blipFill>
          <a:blip r:embed="rId5"/>
          <a:stretch>
            <a:fillRect/>
          </a:stretch>
        </p:blipFill>
        <p:spPr>
          <a:xfrm>
            <a:off x="8531107" y="1773167"/>
            <a:ext cx="2714290" cy="2235115"/>
          </a:xfrm>
          <a:prstGeom prst="rect">
            <a:avLst/>
          </a:prstGeom>
        </p:spPr>
      </p:pic>
    </p:spTree>
    <p:extLst>
      <p:ext uri="{BB962C8B-B14F-4D97-AF65-F5344CB8AC3E}">
        <p14:creationId xmlns:p14="http://schemas.microsoft.com/office/powerpoint/2010/main" val="1927669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EB2A60-C6B2-40DE-B09D-7139D19CA363}"/>
              </a:ext>
            </a:extLst>
          </p:cNvPr>
          <p:cNvSpPr>
            <a:spLocks noGrp="1"/>
          </p:cNvSpPr>
          <p:nvPr>
            <p:ph type="title"/>
          </p:nvPr>
        </p:nvSpPr>
        <p:spPr>
          <a:xfrm>
            <a:off x="4940300" y="94785"/>
            <a:ext cx="6072064" cy="1982609"/>
          </a:xfrm>
        </p:spPr>
        <p:txBody>
          <a:bodyPr>
            <a:normAutofit fontScale="90000"/>
          </a:bodyPr>
          <a:lstStyle/>
          <a:p>
            <a:r>
              <a:rPr lang="fr-FR" dirty="0"/>
              <a:t>Loto du patrimoine </a:t>
            </a:r>
            <a:br>
              <a:rPr lang="fr-FR" dirty="0"/>
            </a:br>
            <a:r>
              <a:rPr lang="fr-FR" dirty="0"/>
              <a:t>et soutien de la fondation Bern</a:t>
            </a:r>
            <a:br>
              <a:rPr lang="fr-FR" dirty="0"/>
            </a:br>
            <a:br>
              <a:rPr lang="fr-FR" dirty="0"/>
            </a:br>
            <a:r>
              <a:rPr lang="fr-FR" sz="2200" dirty="0"/>
              <a:t>Jean-Luc est référent CH auprès </a:t>
            </a:r>
            <a:br>
              <a:rPr lang="fr-FR" sz="2200" dirty="0"/>
            </a:br>
            <a:r>
              <a:rPr lang="fr-FR" sz="2200" dirty="0"/>
              <a:t>du conseil municipal</a:t>
            </a:r>
            <a:br>
              <a:rPr lang="fr-FR" dirty="0"/>
            </a:br>
            <a:endParaRPr lang="fr-FR" sz="1600" dirty="0"/>
          </a:p>
        </p:txBody>
      </p:sp>
      <p:pic>
        <p:nvPicPr>
          <p:cNvPr id="5" name="Espace réservé du contenu 4" descr="Une image contenant texte, bâtiment, brique, extérieur&#10;&#10;Description générée automatiquement">
            <a:extLst>
              <a:ext uri="{FF2B5EF4-FFF2-40B4-BE49-F238E27FC236}">
                <a16:creationId xmlns:a16="http://schemas.microsoft.com/office/drawing/2014/main" id="{DD156F24-3FBF-491B-86AD-893B16DA4184}"/>
              </a:ext>
            </a:extLst>
          </p:cNvPr>
          <p:cNvPicPr>
            <a:picLocks noGrp="1" noChangeAspect="1"/>
          </p:cNvPicPr>
          <p:nvPr>
            <p:ph idx="1"/>
          </p:nvPr>
        </p:nvPicPr>
        <p:blipFill>
          <a:blip r:embed="rId2"/>
          <a:stretch>
            <a:fillRect/>
          </a:stretch>
        </p:blipFill>
        <p:spPr>
          <a:xfrm>
            <a:off x="1179636" y="94785"/>
            <a:ext cx="3398929" cy="5767606"/>
          </a:xfrm>
        </p:spPr>
      </p:pic>
      <p:pic>
        <p:nvPicPr>
          <p:cNvPr id="7" name="Image 6">
            <a:extLst>
              <a:ext uri="{FF2B5EF4-FFF2-40B4-BE49-F238E27FC236}">
                <a16:creationId xmlns:a16="http://schemas.microsoft.com/office/drawing/2014/main" id="{787E3E3D-CC23-467B-8BAA-E1987A33CBDD}"/>
              </a:ext>
            </a:extLst>
          </p:cNvPr>
          <p:cNvPicPr>
            <a:picLocks noChangeAspect="1"/>
          </p:cNvPicPr>
          <p:nvPr/>
        </p:nvPicPr>
        <p:blipFill>
          <a:blip r:embed="rId3"/>
          <a:stretch>
            <a:fillRect/>
          </a:stretch>
        </p:blipFill>
        <p:spPr>
          <a:xfrm>
            <a:off x="8030568" y="4267199"/>
            <a:ext cx="1254809" cy="2496015"/>
          </a:xfrm>
          <a:prstGeom prst="rect">
            <a:avLst/>
          </a:prstGeom>
        </p:spPr>
      </p:pic>
      <p:pic>
        <p:nvPicPr>
          <p:cNvPr id="9" name="Image 8">
            <a:extLst>
              <a:ext uri="{FF2B5EF4-FFF2-40B4-BE49-F238E27FC236}">
                <a16:creationId xmlns:a16="http://schemas.microsoft.com/office/drawing/2014/main" id="{56300FD7-5834-4D02-9F25-3D7FD14441A9}"/>
              </a:ext>
            </a:extLst>
          </p:cNvPr>
          <p:cNvPicPr>
            <a:picLocks noChangeAspect="1"/>
          </p:cNvPicPr>
          <p:nvPr/>
        </p:nvPicPr>
        <p:blipFill>
          <a:blip r:embed="rId4"/>
          <a:stretch>
            <a:fillRect/>
          </a:stretch>
        </p:blipFill>
        <p:spPr>
          <a:xfrm>
            <a:off x="13024624" y="10957316"/>
            <a:ext cx="1115538" cy="985640"/>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1B8A9EFF-DA85-416B-9D81-C96DD10CC8D8}"/>
              </a:ext>
            </a:extLst>
          </p:cNvPr>
          <p:cNvPicPr>
            <a:picLocks noChangeAspect="1"/>
          </p:cNvPicPr>
          <p:nvPr/>
        </p:nvPicPr>
        <p:blipFill>
          <a:blip r:embed="rId5"/>
          <a:stretch>
            <a:fillRect/>
          </a:stretch>
        </p:blipFill>
        <p:spPr>
          <a:xfrm>
            <a:off x="4100270" y="1657561"/>
            <a:ext cx="2775157" cy="5040339"/>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452CF62E-7D64-4C3F-B9B4-ED15C1A82ACC}"/>
              </a:ext>
            </a:extLst>
          </p:cNvPr>
          <p:cNvPicPr>
            <a:picLocks noChangeAspect="1"/>
          </p:cNvPicPr>
          <p:nvPr/>
        </p:nvPicPr>
        <p:blipFill>
          <a:blip r:embed="rId6"/>
          <a:stretch>
            <a:fillRect/>
          </a:stretch>
        </p:blipFill>
        <p:spPr>
          <a:xfrm>
            <a:off x="7499199" y="2077394"/>
            <a:ext cx="2570158" cy="4685280"/>
          </a:xfrm>
          <a:prstGeom prst="rect">
            <a:avLst/>
          </a:prstGeom>
        </p:spPr>
      </p:pic>
    </p:spTree>
    <p:extLst>
      <p:ext uri="{BB962C8B-B14F-4D97-AF65-F5344CB8AC3E}">
        <p14:creationId xmlns:p14="http://schemas.microsoft.com/office/powerpoint/2010/main" val="2887005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E2958-F4DD-483D-9D00-1A7A8B5DA9BA}"/>
              </a:ext>
            </a:extLst>
          </p:cNvPr>
          <p:cNvSpPr>
            <a:spLocks noGrp="1"/>
          </p:cNvSpPr>
          <p:nvPr>
            <p:ph type="title"/>
          </p:nvPr>
        </p:nvSpPr>
        <p:spPr>
          <a:xfrm>
            <a:off x="1784195" y="190500"/>
            <a:ext cx="8854067" cy="1369939"/>
          </a:xfrm>
        </p:spPr>
        <p:txBody>
          <a:bodyPr>
            <a:normAutofit/>
          </a:bodyPr>
          <a:lstStyle/>
          <a:p>
            <a:r>
              <a:rPr lang="fr-FR" dirty="0"/>
              <a:t>Journées européennes  du patrimoine 2020</a:t>
            </a:r>
            <a:br>
              <a:rPr lang="fr-FR" dirty="0"/>
            </a:br>
            <a:r>
              <a:rPr lang="fr-FR" sz="2200" dirty="0"/>
              <a:t>Animations rue du château-participation de Drone Alsace</a:t>
            </a:r>
            <a:br>
              <a:rPr lang="fr-FR" dirty="0"/>
            </a:br>
            <a:r>
              <a:rPr lang="fr-FR" sz="2000" dirty="0"/>
              <a:t>50 personnes</a:t>
            </a:r>
          </a:p>
        </p:txBody>
      </p:sp>
      <p:pic>
        <p:nvPicPr>
          <p:cNvPr id="5" name="Espace réservé du contenu 4" descr="Une image contenant texte&#10;&#10;Description générée automatiquement">
            <a:extLst>
              <a:ext uri="{FF2B5EF4-FFF2-40B4-BE49-F238E27FC236}">
                <a16:creationId xmlns:a16="http://schemas.microsoft.com/office/drawing/2014/main" id="{C844571B-7E90-4124-9307-DEE09FDAFA9C}"/>
              </a:ext>
            </a:extLst>
          </p:cNvPr>
          <p:cNvPicPr>
            <a:picLocks noGrp="1" noChangeAspect="1"/>
          </p:cNvPicPr>
          <p:nvPr>
            <p:ph idx="1"/>
          </p:nvPr>
        </p:nvPicPr>
        <p:blipFill>
          <a:blip r:embed="rId2"/>
          <a:stretch>
            <a:fillRect/>
          </a:stretch>
        </p:blipFill>
        <p:spPr>
          <a:xfrm>
            <a:off x="1238155" y="1117600"/>
            <a:ext cx="2747305" cy="4622800"/>
          </a:xfrm>
        </p:spPr>
      </p:pic>
      <p:pic>
        <p:nvPicPr>
          <p:cNvPr id="7" name="Image 6" descr="Une image contenant bâtiment, extérieur, terrain, brique&#10;&#10;Description générée automatiquement">
            <a:extLst>
              <a:ext uri="{FF2B5EF4-FFF2-40B4-BE49-F238E27FC236}">
                <a16:creationId xmlns:a16="http://schemas.microsoft.com/office/drawing/2014/main" id="{F4963125-0481-412B-88BD-79F8E4E147BA}"/>
              </a:ext>
            </a:extLst>
          </p:cNvPr>
          <p:cNvPicPr>
            <a:picLocks noChangeAspect="1"/>
          </p:cNvPicPr>
          <p:nvPr/>
        </p:nvPicPr>
        <p:blipFill>
          <a:blip r:embed="rId3"/>
          <a:stretch>
            <a:fillRect/>
          </a:stretch>
        </p:blipFill>
        <p:spPr>
          <a:xfrm>
            <a:off x="4438784" y="1346670"/>
            <a:ext cx="3314432" cy="2230244"/>
          </a:xfrm>
          <a:prstGeom prst="rect">
            <a:avLst/>
          </a:prstGeom>
        </p:spPr>
      </p:pic>
      <p:pic>
        <p:nvPicPr>
          <p:cNvPr id="9" name="Image 8" descr="Une image contenant extérieur, pierre&#10;&#10;Description générée automatiquement">
            <a:extLst>
              <a:ext uri="{FF2B5EF4-FFF2-40B4-BE49-F238E27FC236}">
                <a16:creationId xmlns:a16="http://schemas.microsoft.com/office/drawing/2014/main" id="{8103ACEF-A028-4F84-B0F6-28149B1E8C26}"/>
              </a:ext>
            </a:extLst>
          </p:cNvPr>
          <p:cNvPicPr>
            <a:picLocks noChangeAspect="1"/>
          </p:cNvPicPr>
          <p:nvPr/>
        </p:nvPicPr>
        <p:blipFill>
          <a:blip r:embed="rId4"/>
          <a:stretch>
            <a:fillRect/>
          </a:stretch>
        </p:blipFill>
        <p:spPr>
          <a:xfrm>
            <a:off x="7922976" y="1560438"/>
            <a:ext cx="3314432" cy="2262653"/>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F291AE4E-F8A5-4324-AA22-D97F9710EBE6}"/>
              </a:ext>
            </a:extLst>
          </p:cNvPr>
          <p:cNvPicPr>
            <a:picLocks noChangeAspect="1"/>
          </p:cNvPicPr>
          <p:nvPr/>
        </p:nvPicPr>
        <p:blipFill>
          <a:blip r:embed="rId5"/>
          <a:stretch>
            <a:fillRect/>
          </a:stretch>
        </p:blipFill>
        <p:spPr>
          <a:xfrm>
            <a:off x="5066125" y="4074840"/>
            <a:ext cx="4010967" cy="2445443"/>
          </a:xfrm>
          <a:prstGeom prst="rect">
            <a:avLst/>
          </a:prstGeom>
        </p:spPr>
      </p:pic>
      <p:pic>
        <p:nvPicPr>
          <p:cNvPr id="4" name="Image 3">
            <a:extLst>
              <a:ext uri="{FF2B5EF4-FFF2-40B4-BE49-F238E27FC236}">
                <a16:creationId xmlns:a16="http://schemas.microsoft.com/office/drawing/2014/main" id="{E3F3EFEC-6058-4711-953C-3005559FBEB4}"/>
              </a:ext>
            </a:extLst>
          </p:cNvPr>
          <p:cNvPicPr>
            <a:picLocks noChangeAspect="1"/>
          </p:cNvPicPr>
          <p:nvPr/>
        </p:nvPicPr>
        <p:blipFill>
          <a:blip r:embed="rId6"/>
          <a:stretch>
            <a:fillRect/>
          </a:stretch>
        </p:blipFill>
        <p:spPr>
          <a:xfrm>
            <a:off x="9580192" y="4583186"/>
            <a:ext cx="1428750" cy="1428750"/>
          </a:xfrm>
          <a:prstGeom prst="rect">
            <a:avLst/>
          </a:prstGeom>
        </p:spPr>
      </p:pic>
    </p:spTree>
    <p:extLst>
      <p:ext uri="{BB962C8B-B14F-4D97-AF65-F5344CB8AC3E}">
        <p14:creationId xmlns:p14="http://schemas.microsoft.com/office/powerpoint/2010/main" val="292620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75457-4FF3-482D-9367-4308DA314D83}"/>
              </a:ext>
            </a:extLst>
          </p:cNvPr>
          <p:cNvSpPr>
            <a:spLocks noGrp="1"/>
          </p:cNvSpPr>
          <p:nvPr>
            <p:ph type="title"/>
          </p:nvPr>
        </p:nvSpPr>
        <p:spPr>
          <a:xfrm>
            <a:off x="2611808" y="334538"/>
            <a:ext cx="7958331" cy="1550748"/>
          </a:xfrm>
        </p:spPr>
        <p:txBody>
          <a:bodyPr/>
          <a:lstStyle/>
          <a:p>
            <a:r>
              <a:rPr lang="fr-FR" dirty="0"/>
              <a:t>Nettoyage des allées  du cimetière </a:t>
            </a:r>
            <a:br>
              <a:rPr lang="fr-FR" dirty="0"/>
            </a:br>
            <a:r>
              <a:rPr lang="fr-FR" dirty="0"/>
              <a:t>octobre 2020</a:t>
            </a:r>
          </a:p>
        </p:txBody>
      </p:sp>
      <p:pic>
        <p:nvPicPr>
          <p:cNvPr id="5" name="Espace réservé du contenu 4" descr="Une image contenant texte&#10;&#10;Description générée automatiquement">
            <a:extLst>
              <a:ext uri="{FF2B5EF4-FFF2-40B4-BE49-F238E27FC236}">
                <a16:creationId xmlns:a16="http://schemas.microsoft.com/office/drawing/2014/main" id="{62B78E7F-F5DC-4047-9E5F-B9E4B8EC2EFF}"/>
              </a:ext>
            </a:extLst>
          </p:cNvPr>
          <p:cNvPicPr>
            <a:picLocks noGrp="1" noChangeAspect="1"/>
          </p:cNvPicPr>
          <p:nvPr>
            <p:ph idx="1"/>
          </p:nvPr>
        </p:nvPicPr>
        <p:blipFill>
          <a:blip r:embed="rId2"/>
          <a:stretch>
            <a:fillRect/>
          </a:stretch>
        </p:blipFill>
        <p:spPr>
          <a:xfrm>
            <a:off x="1055670" y="1109912"/>
            <a:ext cx="3112275" cy="4332288"/>
          </a:xfrm>
        </p:spPr>
      </p:pic>
      <p:pic>
        <p:nvPicPr>
          <p:cNvPr id="7" name="Image 6" descr="Une image contenant extérieur, ciel, arbre, personne&#10;&#10;Description générée automatiquement">
            <a:extLst>
              <a:ext uri="{FF2B5EF4-FFF2-40B4-BE49-F238E27FC236}">
                <a16:creationId xmlns:a16="http://schemas.microsoft.com/office/drawing/2014/main" id="{A9B1A375-84F9-4E1F-9434-029FEA280E43}"/>
              </a:ext>
            </a:extLst>
          </p:cNvPr>
          <p:cNvPicPr>
            <a:picLocks noChangeAspect="1"/>
          </p:cNvPicPr>
          <p:nvPr/>
        </p:nvPicPr>
        <p:blipFill>
          <a:blip r:embed="rId3"/>
          <a:stretch>
            <a:fillRect/>
          </a:stretch>
        </p:blipFill>
        <p:spPr>
          <a:xfrm>
            <a:off x="4538370" y="1207527"/>
            <a:ext cx="3112275" cy="2221473"/>
          </a:xfrm>
          <a:prstGeom prst="rect">
            <a:avLst/>
          </a:prstGeom>
        </p:spPr>
      </p:pic>
      <p:pic>
        <p:nvPicPr>
          <p:cNvPr id="9" name="Image 8" descr="Une image contenant arbre, extérieur, personne&#10;&#10;Description générée automatiquement">
            <a:extLst>
              <a:ext uri="{FF2B5EF4-FFF2-40B4-BE49-F238E27FC236}">
                <a16:creationId xmlns:a16="http://schemas.microsoft.com/office/drawing/2014/main" id="{490D9319-6619-48DC-852B-D126071A4AA0}"/>
              </a:ext>
            </a:extLst>
          </p:cNvPr>
          <p:cNvPicPr>
            <a:picLocks noChangeAspect="1"/>
          </p:cNvPicPr>
          <p:nvPr/>
        </p:nvPicPr>
        <p:blipFill>
          <a:blip r:embed="rId4"/>
          <a:stretch>
            <a:fillRect/>
          </a:stretch>
        </p:blipFill>
        <p:spPr>
          <a:xfrm>
            <a:off x="4538370" y="4437224"/>
            <a:ext cx="3475588" cy="1856736"/>
          </a:xfrm>
          <a:prstGeom prst="rect">
            <a:avLst/>
          </a:prstGeom>
        </p:spPr>
      </p:pic>
      <p:pic>
        <p:nvPicPr>
          <p:cNvPr id="11" name="Image 10" descr="Une image contenant ciel, extérieur, terrain, personne&#10;&#10;Description générée automatiquement">
            <a:extLst>
              <a:ext uri="{FF2B5EF4-FFF2-40B4-BE49-F238E27FC236}">
                <a16:creationId xmlns:a16="http://schemas.microsoft.com/office/drawing/2014/main" id="{F1FB80EC-EC24-42A5-81F6-3DB000A9A6EF}"/>
              </a:ext>
            </a:extLst>
          </p:cNvPr>
          <p:cNvPicPr>
            <a:picLocks noChangeAspect="1"/>
          </p:cNvPicPr>
          <p:nvPr/>
        </p:nvPicPr>
        <p:blipFill>
          <a:blip r:embed="rId5"/>
          <a:stretch>
            <a:fillRect/>
          </a:stretch>
        </p:blipFill>
        <p:spPr>
          <a:xfrm>
            <a:off x="8021070" y="1339520"/>
            <a:ext cx="3112276" cy="2681416"/>
          </a:xfrm>
          <a:prstGeom prst="rect">
            <a:avLst/>
          </a:prstGeom>
        </p:spPr>
      </p:pic>
      <p:pic>
        <p:nvPicPr>
          <p:cNvPr id="13" name="Image 12" descr="Une image contenant herbe, extérieur, ciel, arbre&#10;&#10;Description générée automatiquement">
            <a:extLst>
              <a:ext uri="{FF2B5EF4-FFF2-40B4-BE49-F238E27FC236}">
                <a16:creationId xmlns:a16="http://schemas.microsoft.com/office/drawing/2014/main" id="{12D982B0-9C79-4548-AC49-1FDE592B2756}"/>
              </a:ext>
            </a:extLst>
          </p:cNvPr>
          <p:cNvPicPr>
            <a:picLocks noChangeAspect="1"/>
          </p:cNvPicPr>
          <p:nvPr/>
        </p:nvPicPr>
        <p:blipFill>
          <a:blip r:embed="rId6"/>
          <a:stretch>
            <a:fillRect/>
          </a:stretch>
        </p:blipFill>
        <p:spPr>
          <a:xfrm>
            <a:off x="8402433" y="4437224"/>
            <a:ext cx="2730913" cy="2009952"/>
          </a:xfrm>
          <a:prstGeom prst="rect">
            <a:avLst/>
          </a:prstGeom>
        </p:spPr>
      </p:pic>
    </p:spTree>
    <p:extLst>
      <p:ext uri="{BB962C8B-B14F-4D97-AF65-F5344CB8AC3E}">
        <p14:creationId xmlns:p14="http://schemas.microsoft.com/office/powerpoint/2010/main" val="269073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B8B416-8A2E-492A-80E0-502E4C2D3003}"/>
              </a:ext>
            </a:extLst>
          </p:cNvPr>
          <p:cNvSpPr>
            <a:spLocks noGrp="1"/>
          </p:cNvSpPr>
          <p:nvPr>
            <p:ph type="title"/>
          </p:nvPr>
        </p:nvSpPr>
        <p:spPr>
          <a:xfrm>
            <a:off x="1409700" y="266701"/>
            <a:ext cx="9626600" cy="749300"/>
          </a:xfrm>
        </p:spPr>
        <p:txBody>
          <a:bodyPr/>
          <a:lstStyle/>
          <a:p>
            <a:r>
              <a:rPr lang="fr-FR" dirty="0"/>
              <a:t>L’école d’autrefois avec </a:t>
            </a:r>
            <a:r>
              <a:rPr lang="fr-FR" dirty="0" err="1"/>
              <a:t>R.Eglès</a:t>
            </a:r>
            <a:r>
              <a:rPr lang="fr-FR" dirty="0"/>
              <a:t> et </a:t>
            </a:r>
            <a:r>
              <a:rPr lang="fr-FR" dirty="0" err="1"/>
              <a:t>F.Uhlrich</a:t>
            </a:r>
            <a:r>
              <a:rPr lang="fr-FR" dirty="0"/>
              <a:t> </a:t>
            </a:r>
          </a:p>
        </p:txBody>
      </p:sp>
      <p:pic>
        <p:nvPicPr>
          <p:cNvPr id="5" name="Espace réservé du contenu 4" descr="Une image contenant intérieur, meubles, encombré, sale&#10;&#10;Description générée automatiquement">
            <a:extLst>
              <a:ext uri="{FF2B5EF4-FFF2-40B4-BE49-F238E27FC236}">
                <a16:creationId xmlns:a16="http://schemas.microsoft.com/office/drawing/2014/main" id="{5202A02D-C83B-4C40-A0E6-169E28B3EB7C}"/>
              </a:ext>
            </a:extLst>
          </p:cNvPr>
          <p:cNvPicPr>
            <a:picLocks noGrp="1" noChangeAspect="1"/>
          </p:cNvPicPr>
          <p:nvPr>
            <p:ph idx="1"/>
          </p:nvPr>
        </p:nvPicPr>
        <p:blipFill>
          <a:blip r:embed="rId2"/>
          <a:stretch>
            <a:fillRect/>
          </a:stretch>
        </p:blipFill>
        <p:spPr>
          <a:xfrm rot="5400000">
            <a:off x="810683" y="1170519"/>
            <a:ext cx="2760133" cy="2070100"/>
          </a:xfrm>
        </p:spPr>
      </p:pic>
      <p:pic>
        <p:nvPicPr>
          <p:cNvPr id="7" name="Image 6" descr="Une image contenant personne&#10;&#10;Description générée automatiquement">
            <a:extLst>
              <a:ext uri="{FF2B5EF4-FFF2-40B4-BE49-F238E27FC236}">
                <a16:creationId xmlns:a16="http://schemas.microsoft.com/office/drawing/2014/main" id="{E8BBF5DA-EBDC-49DA-BCA6-D8C8740E30E6}"/>
              </a:ext>
            </a:extLst>
          </p:cNvPr>
          <p:cNvPicPr>
            <a:picLocks noChangeAspect="1"/>
          </p:cNvPicPr>
          <p:nvPr/>
        </p:nvPicPr>
        <p:blipFill>
          <a:blip r:embed="rId3"/>
          <a:stretch>
            <a:fillRect/>
          </a:stretch>
        </p:blipFill>
        <p:spPr>
          <a:xfrm rot="5400000">
            <a:off x="3168650" y="1327151"/>
            <a:ext cx="2489199" cy="1866899"/>
          </a:xfrm>
          <a:prstGeom prst="rect">
            <a:avLst/>
          </a:prstGeom>
        </p:spPr>
      </p:pic>
      <p:pic>
        <p:nvPicPr>
          <p:cNvPr id="9" name="Image 8" descr="Une image contenant texte, personne, homme, complet&#10;&#10;Description générée automatiquement">
            <a:extLst>
              <a:ext uri="{FF2B5EF4-FFF2-40B4-BE49-F238E27FC236}">
                <a16:creationId xmlns:a16="http://schemas.microsoft.com/office/drawing/2014/main" id="{A92C6869-5C8F-498C-8B33-E4C6F844FB37}"/>
              </a:ext>
            </a:extLst>
          </p:cNvPr>
          <p:cNvPicPr>
            <a:picLocks noChangeAspect="1"/>
          </p:cNvPicPr>
          <p:nvPr/>
        </p:nvPicPr>
        <p:blipFill>
          <a:blip r:embed="rId4"/>
          <a:stretch>
            <a:fillRect/>
          </a:stretch>
        </p:blipFill>
        <p:spPr>
          <a:xfrm>
            <a:off x="6051554" y="1016001"/>
            <a:ext cx="1883334" cy="2556935"/>
          </a:xfrm>
          <a:prstGeom prst="rect">
            <a:avLst/>
          </a:prstGeom>
        </p:spPr>
      </p:pic>
      <p:pic>
        <p:nvPicPr>
          <p:cNvPr id="11" name="Image 10">
            <a:extLst>
              <a:ext uri="{FF2B5EF4-FFF2-40B4-BE49-F238E27FC236}">
                <a16:creationId xmlns:a16="http://schemas.microsoft.com/office/drawing/2014/main" id="{5571FB9D-EDF4-4D73-9EF7-B27AC17BDA91}"/>
              </a:ext>
            </a:extLst>
          </p:cNvPr>
          <p:cNvPicPr>
            <a:picLocks noChangeAspect="1"/>
          </p:cNvPicPr>
          <p:nvPr/>
        </p:nvPicPr>
        <p:blipFill>
          <a:blip r:embed="rId5"/>
          <a:stretch>
            <a:fillRect/>
          </a:stretch>
        </p:blipFill>
        <p:spPr>
          <a:xfrm>
            <a:off x="8639744" y="1028701"/>
            <a:ext cx="1924894" cy="2476499"/>
          </a:xfrm>
          <a:prstGeom prst="rect">
            <a:avLst/>
          </a:prstGeom>
        </p:spPr>
      </p:pic>
      <p:pic>
        <p:nvPicPr>
          <p:cNvPr id="13" name="Image 12" descr="Une image contenant personne&#10;&#10;Description générée automatiquement">
            <a:extLst>
              <a:ext uri="{FF2B5EF4-FFF2-40B4-BE49-F238E27FC236}">
                <a16:creationId xmlns:a16="http://schemas.microsoft.com/office/drawing/2014/main" id="{6A3DBDEA-7741-4C69-BCD8-BA5B73BED123}"/>
              </a:ext>
            </a:extLst>
          </p:cNvPr>
          <p:cNvPicPr>
            <a:picLocks noChangeAspect="1"/>
          </p:cNvPicPr>
          <p:nvPr/>
        </p:nvPicPr>
        <p:blipFill>
          <a:blip r:embed="rId6"/>
          <a:stretch>
            <a:fillRect/>
          </a:stretch>
        </p:blipFill>
        <p:spPr>
          <a:xfrm>
            <a:off x="1409700" y="3979416"/>
            <a:ext cx="3371435" cy="2497583"/>
          </a:xfrm>
          <a:prstGeom prst="rect">
            <a:avLst/>
          </a:prstGeom>
        </p:spPr>
      </p:pic>
      <p:pic>
        <p:nvPicPr>
          <p:cNvPr id="15" name="Image 14" descr="Une image contenant texte, intérieur, fenêtre&#10;&#10;Description générée automatiquement">
            <a:extLst>
              <a:ext uri="{FF2B5EF4-FFF2-40B4-BE49-F238E27FC236}">
                <a16:creationId xmlns:a16="http://schemas.microsoft.com/office/drawing/2014/main" id="{211BFE1F-3D8E-4F69-8D17-977FBE48BD1D}"/>
              </a:ext>
            </a:extLst>
          </p:cNvPr>
          <p:cNvPicPr>
            <a:picLocks noChangeAspect="1"/>
          </p:cNvPicPr>
          <p:nvPr/>
        </p:nvPicPr>
        <p:blipFill>
          <a:blip r:embed="rId7"/>
          <a:stretch>
            <a:fillRect/>
          </a:stretch>
        </p:blipFill>
        <p:spPr>
          <a:xfrm rot="11658675" flipH="1">
            <a:off x="5892639" y="6545579"/>
            <a:ext cx="66126" cy="45719"/>
          </a:xfrm>
          <a:prstGeom prst="rect">
            <a:avLst/>
          </a:prstGeom>
        </p:spPr>
      </p:pic>
      <p:pic>
        <p:nvPicPr>
          <p:cNvPr id="17" name="Image 16" descr="Une image contenant personne, intérieur&#10;&#10;Description générée automatiquement">
            <a:extLst>
              <a:ext uri="{FF2B5EF4-FFF2-40B4-BE49-F238E27FC236}">
                <a16:creationId xmlns:a16="http://schemas.microsoft.com/office/drawing/2014/main" id="{E6D81970-73D0-4DA3-A73B-83C18FD00A01}"/>
              </a:ext>
            </a:extLst>
          </p:cNvPr>
          <p:cNvPicPr>
            <a:picLocks noChangeAspect="1"/>
          </p:cNvPicPr>
          <p:nvPr/>
        </p:nvPicPr>
        <p:blipFill>
          <a:blip r:embed="rId8"/>
          <a:stretch>
            <a:fillRect/>
          </a:stretch>
        </p:blipFill>
        <p:spPr>
          <a:xfrm>
            <a:off x="5107092" y="3867871"/>
            <a:ext cx="2231816" cy="2670244"/>
          </a:xfrm>
          <a:prstGeom prst="rect">
            <a:avLst/>
          </a:prstGeom>
        </p:spPr>
      </p:pic>
      <p:pic>
        <p:nvPicPr>
          <p:cNvPr id="19" name="Image 18" descr="Une image contenant texte&#10;&#10;Description générée automatiquement">
            <a:extLst>
              <a:ext uri="{FF2B5EF4-FFF2-40B4-BE49-F238E27FC236}">
                <a16:creationId xmlns:a16="http://schemas.microsoft.com/office/drawing/2014/main" id="{D6DF5EE7-1E2F-478B-9914-3CC530C804F2}"/>
              </a:ext>
            </a:extLst>
          </p:cNvPr>
          <p:cNvPicPr>
            <a:picLocks noChangeAspect="1"/>
          </p:cNvPicPr>
          <p:nvPr/>
        </p:nvPicPr>
        <p:blipFill>
          <a:blip r:embed="rId9"/>
          <a:stretch>
            <a:fillRect/>
          </a:stretch>
        </p:blipFill>
        <p:spPr>
          <a:xfrm>
            <a:off x="7664865" y="3951569"/>
            <a:ext cx="3457649" cy="2560197"/>
          </a:xfrm>
          <a:prstGeom prst="rect">
            <a:avLst/>
          </a:prstGeom>
        </p:spPr>
      </p:pic>
    </p:spTree>
    <p:extLst>
      <p:ext uri="{BB962C8B-B14F-4D97-AF65-F5344CB8AC3E}">
        <p14:creationId xmlns:p14="http://schemas.microsoft.com/office/powerpoint/2010/main" val="3910339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453B7D-CA17-4CAB-8996-271EE1A56CA6}"/>
              </a:ext>
            </a:extLst>
          </p:cNvPr>
          <p:cNvSpPr/>
          <p:nvPr/>
        </p:nvSpPr>
        <p:spPr>
          <a:xfrm>
            <a:off x="1143000" y="117693"/>
            <a:ext cx="9677400" cy="6340197"/>
          </a:xfrm>
          <a:prstGeom prst="rect">
            <a:avLst/>
          </a:prstGeom>
        </p:spPr>
        <p:txBody>
          <a:bodyPr wrap="square">
            <a:spAutoFit/>
          </a:bodyPr>
          <a:lstStyle/>
          <a:p>
            <a:endParaRPr lang="fr-FR" dirty="0"/>
          </a:p>
          <a:p>
            <a:r>
              <a:rPr lang="fr-FR" dirty="0"/>
              <a:t>Cette Assemblée Générale sera réservée aux seuls membres et se fera dans le respect des mesures sanitaires en vigueur à la date donnée. Elle consistera en une partie statutaire essentiellement.</a:t>
            </a:r>
          </a:p>
          <a:p>
            <a:endParaRPr lang="fr-FR" dirty="0"/>
          </a:p>
          <a:p>
            <a:endParaRPr lang="fr-FR" dirty="0"/>
          </a:p>
          <a:p>
            <a:endParaRPr lang="fr-FR" dirty="0"/>
          </a:p>
          <a:p>
            <a:r>
              <a:rPr lang="fr-FR" sz="2800" dirty="0"/>
              <a:t>Ordre du jour :</a:t>
            </a:r>
          </a:p>
          <a:p>
            <a:endParaRPr lang="fr-FR" dirty="0"/>
          </a:p>
          <a:p>
            <a:r>
              <a:rPr lang="fr-FR" dirty="0"/>
              <a:t>1.	Mot de bienvenue de la présidente.</a:t>
            </a:r>
          </a:p>
          <a:p>
            <a:r>
              <a:rPr lang="fr-FR" dirty="0"/>
              <a:t>2.	Approbation du PV de l’AG du 14 mars 2019.</a:t>
            </a:r>
          </a:p>
          <a:p>
            <a:r>
              <a:rPr lang="fr-FR" dirty="0"/>
              <a:t>3.	Rapport d’activité 2019 – 2020 -2021</a:t>
            </a:r>
          </a:p>
          <a:p>
            <a:r>
              <a:rPr lang="fr-FR" dirty="0"/>
              <a:t>4.	Rapport financier – Rapport des réviseurs aux comptes – renouvellement des réviseurs – cotisations (2020 et 2021)</a:t>
            </a:r>
          </a:p>
          <a:p>
            <a:r>
              <a:rPr lang="fr-FR" dirty="0"/>
              <a:t>5.	Renouvellement des membres du bureau.</a:t>
            </a:r>
          </a:p>
          <a:p>
            <a:r>
              <a:rPr lang="fr-FR" dirty="0"/>
              <a:t>6.	Projets futurs.</a:t>
            </a:r>
          </a:p>
          <a:p>
            <a:r>
              <a:rPr lang="fr-FR" dirty="0"/>
              <a:t>7.	Intervention de Monsieur le Maire.</a:t>
            </a:r>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3467421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AFB96D-1BE0-4747-8784-A956F4616C21}"/>
              </a:ext>
            </a:extLst>
          </p:cNvPr>
          <p:cNvSpPr>
            <a:spLocks noGrp="1"/>
          </p:cNvSpPr>
          <p:nvPr>
            <p:ph type="title"/>
          </p:nvPr>
        </p:nvSpPr>
        <p:spPr>
          <a:xfrm>
            <a:off x="2705100" y="127000"/>
            <a:ext cx="7865039" cy="1262745"/>
          </a:xfrm>
        </p:spPr>
        <p:txBody>
          <a:bodyPr>
            <a:normAutofit fontScale="90000"/>
          </a:bodyPr>
          <a:lstStyle/>
          <a:p>
            <a:r>
              <a:rPr lang="fr-FR" dirty="0"/>
              <a:t>Visites du village été 2021</a:t>
            </a:r>
            <a:br>
              <a:rPr lang="fr-FR" dirty="0"/>
            </a:br>
            <a:br>
              <a:rPr lang="fr-FR" dirty="0"/>
            </a:br>
            <a:r>
              <a:rPr lang="fr-FR" sz="2000" dirty="0"/>
              <a:t>36 adultes -18 enfants + groupe de 20 personnes</a:t>
            </a:r>
          </a:p>
        </p:txBody>
      </p:sp>
      <p:pic>
        <p:nvPicPr>
          <p:cNvPr id="5" name="Espace réservé du contenu 4" descr="Une image contenant texte&#10;&#10;Description générée automatiquement">
            <a:extLst>
              <a:ext uri="{FF2B5EF4-FFF2-40B4-BE49-F238E27FC236}">
                <a16:creationId xmlns:a16="http://schemas.microsoft.com/office/drawing/2014/main" id="{13E2366B-3519-42C8-84AE-CEA419C23E3B}"/>
              </a:ext>
            </a:extLst>
          </p:cNvPr>
          <p:cNvPicPr>
            <a:picLocks noGrp="1" noChangeAspect="1"/>
          </p:cNvPicPr>
          <p:nvPr>
            <p:ph idx="1"/>
          </p:nvPr>
        </p:nvPicPr>
        <p:blipFill>
          <a:blip r:embed="rId2"/>
          <a:stretch>
            <a:fillRect/>
          </a:stretch>
        </p:blipFill>
        <p:spPr>
          <a:xfrm>
            <a:off x="1073157" y="1115122"/>
            <a:ext cx="3754352" cy="4979988"/>
          </a:xfrm>
        </p:spPr>
      </p:pic>
      <p:pic>
        <p:nvPicPr>
          <p:cNvPr id="7" name="Image 6" descr="Une image contenant personne, extérieur, terrain, gens&#10;&#10;Description générée automatiquement">
            <a:extLst>
              <a:ext uri="{FF2B5EF4-FFF2-40B4-BE49-F238E27FC236}">
                <a16:creationId xmlns:a16="http://schemas.microsoft.com/office/drawing/2014/main" id="{78864C1F-6E4B-4618-B1B4-67A4CF6E6A12}"/>
              </a:ext>
            </a:extLst>
          </p:cNvPr>
          <p:cNvPicPr>
            <a:picLocks noChangeAspect="1"/>
          </p:cNvPicPr>
          <p:nvPr/>
        </p:nvPicPr>
        <p:blipFill>
          <a:blip r:embed="rId3"/>
          <a:stretch>
            <a:fillRect/>
          </a:stretch>
        </p:blipFill>
        <p:spPr>
          <a:xfrm>
            <a:off x="4874196" y="1389745"/>
            <a:ext cx="2932045" cy="3046188"/>
          </a:xfrm>
          <a:prstGeom prst="rect">
            <a:avLst/>
          </a:prstGeom>
        </p:spPr>
      </p:pic>
      <p:pic>
        <p:nvPicPr>
          <p:cNvPr id="9" name="Image 8" descr="Une image contenant personne, extérieur, terrain, gens&#10;&#10;Description générée automatiquement">
            <a:extLst>
              <a:ext uri="{FF2B5EF4-FFF2-40B4-BE49-F238E27FC236}">
                <a16:creationId xmlns:a16="http://schemas.microsoft.com/office/drawing/2014/main" id="{10CCAF50-A8ED-4C84-9DC0-6A4EF535919E}"/>
              </a:ext>
            </a:extLst>
          </p:cNvPr>
          <p:cNvPicPr>
            <a:picLocks noChangeAspect="1"/>
          </p:cNvPicPr>
          <p:nvPr/>
        </p:nvPicPr>
        <p:blipFill>
          <a:blip r:embed="rId4"/>
          <a:stretch>
            <a:fillRect/>
          </a:stretch>
        </p:blipFill>
        <p:spPr>
          <a:xfrm>
            <a:off x="8156812" y="1389745"/>
            <a:ext cx="2962031" cy="2187954"/>
          </a:xfrm>
          <a:prstGeom prst="rect">
            <a:avLst/>
          </a:prstGeom>
        </p:spPr>
      </p:pic>
      <p:pic>
        <p:nvPicPr>
          <p:cNvPr id="11" name="Image 10" descr="Une image contenant bâtiment, extérieur, ciel, gens&#10;&#10;Description générée automatiquement">
            <a:extLst>
              <a:ext uri="{FF2B5EF4-FFF2-40B4-BE49-F238E27FC236}">
                <a16:creationId xmlns:a16="http://schemas.microsoft.com/office/drawing/2014/main" id="{73FEC8E8-9E56-4486-9E87-6E7A77B50D61}"/>
              </a:ext>
            </a:extLst>
          </p:cNvPr>
          <p:cNvPicPr>
            <a:picLocks noChangeAspect="1"/>
          </p:cNvPicPr>
          <p:nvPr/>
        </p:nvPicPr>
        <p:blipFill>
          <a:blip r:embed="rId5"/>
          <a:stretch>
            <a:fillRect/>
          </a:stretch>
        </p:blipFill>
        <p:spPr>
          <a:xfrm>
            <a:off x="8895586" y="3905511"/>
            <a:ext cx="1965702" cy="2551044"/>
          </a:xfrm>
          <a:prstGeom prst="rect">
            <a:avLst/>
          </a:prstGeom>
        </p:spPr>
      </p:pic>
      <p:pic>
        <p:nvPicPr>
          <p:cNvPr id="13" name="Image 12" descr="Une image contenant bâtiment, terrain, extérieur, brique&#10;&#10;Description générée automatiquement">
            <a:extLst>
              <a:ext uri="{FF2B5EF4-FFF2-40B4-BE49-F238E27FC236}">
                <a16:creationId xmlns:a16="http://schemas.microsoft.com/office/drawing/2014/main" id="{2B4B9A9A-EC07-4BC4-A5FB-2EB3D714D501}"/>
              </a:ext>
            </a:extLst>
          </p:cNvPr>
          <p:cNvPicPr>
            <a:picLocks noChangeAspect="1"/>
          </p:cNvPicPr>
          <p:nvPr/>
        </p:nvPicPr>
        <p:blipFill>
          <a:blip r:embed="rId6"/>
          <a:stretch>
            <a:fillRect/>
          </a:stretch>
        </p:blipFill>
        <p:spPr>
          <a:xfrm>
            <a:off x="5171596" y="4524833"/>
            <a:ext cx="2932046" cy="2098042"/>
          </a:xfrm>
          <a:prstGeom prst="rect">
            <a:avLst/>
          </a:prstGeom>
        </p:spPr>
      </p:pic>
    </p:spTree>
    <p:extLst>
      <p:ext uri="{BB962C8B-B14F-4D97-AF65-F5344CB8AC3E}">
        <p14:creationId xmlns:p14="http://schemas.microsoft.com/office/powerpoint/2010/main" val="1222906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CD7FE0-6C5A-476E-A2E2-6A72BA06D569}"/>
              </a:ext>
            </a:extLst>
          </p:cNvPr>
          <p:cNvSpPr>
            <a:spLocks noGrp="1"/>
          </p:cNvSpPr>
          <p:nvPr>
            <p:ph type="title"/>
          </p:nvPr>
        </p:nvSpPr>
        <p:spPr>
          <a:xfrm>
            <a:off x="849086" y="383493"/>
            <a:ext cx="10335985" cy="3600678"/>
          </a:xfrm>
        </p:spPr>
        <p:txBody>
          <a:bodyPr>
            <a:noAutofit/>
          </a:bodyPr>
          <a:lstStyle/>
          <a:p>
            <a:r>
              <a:rPr lang="fr-FR" sz="3600" dirty="0"/>
              <a:t>Photo d’une assiette du </a:t>
            </a:r>
            <a:r>
              <a:rPr lang="fr-FR" sz="3600" dirty="0" err="1"/>
              <a:t>Sommertor</a:t>
            </a:r>
            <a:r>
              <a:rPr lang="fr-FR" sz="3600" dirty="0"/>
              <a:t> envoyée après une visite de l’été 2021</a:t>
            </a:r>
            <a:br>
              <a:rPr lang="fr-FR" sz="3600" dirty="0"/>
            </a:br>
            <a:br>
              <a:rPr lang="fr-FR" sz="3600" dirty="0"/>
            </a:br>
            <a:r>
              <a:rPr lang="fr-FR" sz="2800" dirty="0"/>
              <a:t>« Tenir le loup</a:t>
            </a:r>
            <a:br>
              <a:rPr lang="fr-FR" sz="2800" dirty="0"/>
            </a:br>
            <a:r>
              <a:rPr lang="fr-FR" sz="2800" dirty="0"/>
              <a:t>par les oreilles »</a:t>
            </a:r>
          </a:p>
        </p:txBody>
      </p:sp>
      <p:pic>
        <p:nvPicPr>
          <p:cNvPr id="5" name="Espace réservé du contenu 4" descr="Une image contenant texte&#10;&#10;Description générée automatiquement">
            <a:extLst>
              <a:ext uri="{FF2B5EF4-FFF2-40B4-BE49-F238E27FC236}">
                <a16:creationId xmlns:a16="http://schemas.microsoft.com/office/drawing/2014/main" id="{DAD8D03F-8175-4D9C-A314-D19D699A6A38}"/>
              </a:ext>
            </a:extLst>
          </p:cNvPr>
          <p:cNvPicPr>
            <a:picLocks noGrp="1" noChangeAspect="1"/>
          </p:cNvPicPr>
          <p:nvPr>
            <p:ph idx="1"/>
          </p:nvPr>
        </p:nvPicPr>
        <p:blipFill>
          <a:blip r:embed="rId2"/>
          <a:stretch>
            <a:fillRect/>
          </a:stretch>
        </p:blipFill>
        <p:spPr>
          <a:xfrm>
            <a:off x="5091976" y="2309829"/>
            <a:ext cx="2997993" cy="4164678"/>
          </a:xfrm>
        </p:spPr>
      </p:pic>
      <p:pic>
        <p:nvPicPr>
          <p:cNvPr id="7" name="Image 6" descr="Une image contenant texte&#10;&#10;Description générée automatiquement">
            <a:extLst>
              <a:ext uri="{FF2B5EF4-FFF2-40B4-BE49-F238E27FC236}">
                <a16:creationId xmlns:a16="http://schemas.microsoft.com/office/drawing/2014/main" id="{22BF43C2-199B-418F-9AF5-F8BD9EFA5487}"/>
              </a:ext>
            </a:extLst>
          </p:cNvPr>
          <p:cNvPicPr>
            <a:picLocks noChangeAspect="1"/>
          </p:cNvPicPr>
          <p:nvPr/>
        </p:nvPicPr>
        <p:blipFill>
          <a:blip r:embed="rId3"/>
          <a:stretch>
            <a:fillRect/>
          </a:stretch>
        </p:blipFill>
        <p:spPr>
          <a:xfrm>
            <a:off x="3518633" y="1514521"/>
            <a:ext cx="4571336" cy="5041629"/>
          </a:xfrm>
          <a:prstGeom prst="rect">
            <a:avLst/>
          </a:prstGeom>
        </p:spPr>
      </p:pic>
    </p:spTree>
    <p:extLst>
      <p:ext uri="{BB962C8B-B14F-4D97-AF65-F5344CB8AC3E}">
        <p14:creationId xmlns:p14="http://schemas.microsoft.com/office/powerpoint/2010/main" val="773704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C00CA9-BECF-4554-9750-2B7E2AFF31E3}"/>
              </a:ext>
            </a:extLst>
          </p:cNvPr>
          <p:cNvSpPr>
            <a:spLocks noGrp="1"/>
          </p:cNvSpPr>
          <p:nvPr>
            <p:ph type="title"/>
          </p:nvPr>
        </p:nvSpPr>
        <p:spPr>
          <a:xfrm>
            <a:off x="1828800" y="114301"/>
            <a:ext cx="8741339" cy="1090032"/>
          </a:xfrm>
        </p:spPr>
        <p:txBody>
          <a:bodyPr>
            <a:normAutofit fontScale="90000"/>
          </a:bodyPr>
          <a:lstStyle/>
          <a:p>
            <a:r>
              <a:rPr lang="fr-FR" dirty="0"/>
              <a:t>Journées européennes du patrimoine 2021</a:t>
            </a:r>
            <a:br>
              <a:rPr lang="fr-FR" dirty="0"/>
            </a:br>
            <a:r>
              <a:rPr lang="fr-FR" sz="2000" dirty="0"/>
              <a:t>30 adultes -10 enfants-Visite du mur sud –</a:t>
            </a:r>
            <a:br>
              <a:rPr lang="fr-FR" sz="2000" dirty="0"/>
            </a:br>
            <a:r>
              <a:rPr lang="fr-FR" sz="2000" dirty="0"/>
              <a:t>Remerciements à Mme Hummel, à Florent et à la commune</a:t>
            </a:r>
          </a:p>
        </p:txBody>
      </p:sp>
      <p:pic>
        <p:nvPicPr>
          <p:cNvPr id="5" name="Espace réservé du contenu 4" descr="Une image contenant texte&#10;&#10;Description générée automatiquement">
            <a:extLst>
              <a:ext uri="{FF2B5EF4-FFF2-40B4-BE49-F238E27FC236}">
                <a16:creationId xmlns:a16="http://schemas.microsoft.com/office/drawing/2014/main" id="{0F4A2879-D206-40E3-A718-7B07ECE4E3DF}"/>
              </a:ext>
            </a:extLst>
          </p:cNvPr>
          <p:cNvPicPr>
            <a:picLocks noGrp="1" noChangeAspect="1"/>
          </p:cNvPicPr>
          <p:nvPr>
            <p:ph idx="1"/>
          </p:nvPr>
        </p:nvPicPr>
        <p:blipFill>
          <a:blip r:embed="rId2"/>
          <a:stretch>
            <a:fillRect/>
          </a:stretch>
        </p:blipFill>
        <p:spPr>
          <a:xfrm>
            <a:off x="1168400" y="1210744"/>
            <a:ext cx="4971596" cy="5289487"/>
          </a:xfrm>
        </p:spPr>
      </p:pic>
      <p:pic>
        <p:nvPicPr>
          <p:cNvPr id="7" name="Image 6" descr="Une image contenant personne, extérieur, brique, gens&#10;&#10;Description générée automatiquement">
            <a:extLst>
              <a:ext uri="{FF2B5EF4-FFF2-40B4-BE49-F238E27FC236}">
                <a16:creationId xmlns:a16="http://schemas.microsoft.com/office/drawing/2014/main" id="{237F8C86-9E58-437E-AE9A-42D52A2709AF}"/>
              </a:ext>
            </a:extLst>
          </p:cNvPr>
          <p:cNvPicPr>
            <a:picLocks noChangeAspect="1"/>
          </p:cNvPicPr>
          <p:nvPr/>
        </p:nvPicPr>
        <p:blipFill>
          <a:blip r:embed="rId3"/>
          <a:stretch>
            <a:fillRect/>
          </a:stretch>
        </p:blipFill>
        <p:spPr>
          <a:xfrm>
            <a:off x="6456848" y="1343257"/>
            <a:ext cx="3796439" cy="5018049"/>
          </a:xfrm>
          <a:prstGeom prst="rect">
            <a:avLst/>
          </a:prstGeom>
        </p:spPr>
      </p:pic>
    </p:spTree>
    <p:extLst>
      <p:ext uri="{BB962C8B-B14F-4D97-AF65-F5344CB8AC3E}">
        <p14:creationId xmlns:p14="http://schemas.microsoft.com/office/powerpoint/2010/main" val="4292241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ciel, extérieur, pierre&#10;&#10;Description générée automatiquement">
            <a:extLst>
              <a:ext uri="{FF2B5EF4-FFF2-40B4-BE49-F238E27FC236}">
                <a16:creationId xmlns:a16="http://schemas.microsoft.com/office/drawing/2014/main" id="{E4305F1E-8F90-4F13-972A-49CB5715209D}"/>
              </a:ext>
            </a:extLst>
          </p:cNvPr>
          <p:cNvPicPr>
            <a:picLocks noChangeAspect="1"/>
          </p:cNvPicPr>
          <p:nvPr/>
        </p:nvPicPr>
        <p:blipFill>
          <a:blip r:embed="rId2"/>
          <a:stretch>
            <a:fillRect/>
          </a:stretch>
        </p:blipFill>
        <p:spPr>
          <a:xfrm>
            <a:off x="1168363" y="554463"/>
            <a:ext cx="2899541" cy="3858322"/>
          </a:xfrm>
          <a:prstGeom prst="rect">
            <a:avLst/>
          </a:prstGeom>
        </p:spPr>
      </p:pic>
      <p:pic>
        <p:nvPicPr>
          <p:cNvPr id="5" name="Image 4" descr="Une image contenant bâtiment, terrain, extérieur, personne&#10;&#10;Description générée automatiquement">
            <a:extLst>
              <a:ext uri="{FF2B5EF4-FFF2-40B4-BE49-F238E27FC236}">
                <a16:creationId xmlns:a16="http://schemas.microsoft.com/office/drawing/2014/main" id="{4E37B255-4B5E-41E1-BC1D-0018FFC55B89}"/>
              </a:ext>
            </a:extLst>
          </p:cNvPr>
          <p:cNvPicPr>
            <a:picLocks noChangeAspect="1"/>
          </p:cNvPicPr>
          <p:nvPr/>
        </p:nvPicPr>
        <p:blipFill>
          <a:blip r:embed="rId3"/>
          <a:stretch>
            <a:fillRect/>
          </a:stretch>
        </p:blipFill>
        <p:spPr>
          <a:xfrm>
            <a:off x="4201292" y="281595"/>
            <a:ext cx="3300504" cy="2297151"/>
          </a:xfrm>
          <a:prstGeom prst="rect">
            <a:avLst/>
          </a:prstGeom>
        </p:spPr>
      </p:pic>
      <p:pic>
        <p:nvPicPr>
          <p:cNvPr id="7" name="Image 6" descr="Une image contenant bâtiment, ciel, extérieur, route&#10;&#10;Description générée automatiquement">
            <a:extLst>
              <a:ext uri="{FF2B5EF4-FFF2-40B4-BE49-F238E27FC236}">
                <a16:creationId xmlns:a16="http://schemas.microsoft.com/office/drawing/2014/main" id="{066A1D53-82E6-453D-91DB-3D7A6D89A518}"/>
              </a:ext>
            </a:extLst>
          </p:cNvPr>
          <p:cNvPicPr>
            <a:picLocks noChangeAspect="1"/>
          </p:cNvPicPr>
          <p:nvPr/>
        </p:nvPicPr>
        <p:blipFill>
          <a:blip r:embed="rId4"/>
          <a:stretch>
            <a:fillRect/>
          </a:stretch>
        </p:blipFill>
        <p:spPr>
          <a:xfrm>
            <a:off x="7768572" y="136630"/>
            <a:ext cx="3583369" cy="2749140"/>
          </a:xfrm>
          <a:prstGeom prst="rect">
            <a:avLst/>
          </a:prstGeom>
        </p:spPr>
      </p:pic>
      <p:pic>
        <p:nvPicPr>
          <p:cNvPr id="9" name="Image 8" descr="Une image contenant bâtiment, mur, pierre, voûte&#10;&#10;Description générée automatiquement">
            <a:extLst>
              <a:ext uri="{FF2B5EF4-FFF2-40B4-BE49-F238E27FC236}">
                <a16:creationId xmlns:a16="http://schemas.microsoft.com/office/drawing/2014/main" id="{0B1B8AF7-347D-443E-BF84-752186FB204A}"/>
              </a:ext>
            </a:extLst>
          </p:cNvPr>
          <p:cNvPicPr>
            <a:picLocks noChangeAspect="1"/>
          </p:cNvPicPr>
          <p:nvPr/>
        </p:nvPicPr>
        <p:blipFill>
          <a:blip r:embed="rId5"/>
          <a:stretch>
            <a:fillRect/>
          </a:stretch>
        </p:blipFill>
        <p:spPr>
          <a:xfrm>
            <a:off x="4671707" y="2659423"/>
            <a:ext cx="2909258" cy="3858322"/>
          </a:xfrm>
          <a:prstGeom prst="rect">
            <a:avLst/>
          </a:prstGeom>
        </p:spPr>
      </p:pic>
      <p:pic>
        <p:nvPicPr>
          <p:cNvPr id="11" name="Image 10" descr="Une image contenant bâtiment, extérieur, ciel, voiture&#10;&#10;Description générée automatiquement">
            <a:extLst>
              <a:ext uri="{FF2B5EF4-FFF2-40B4-BE49-F238E27FC236}">
                <a16:creationId xmlns:a16="http://schemas.microsoft.com/office/drawing/2014/main" id="{E9DA43D8-DF89-4341-A345-070F0FFF6AED}"/>
              </a:ext>
            </a:extLst>
          </p:cNvPr>
          <p:cNvPicPr>
            <a:picLocks noChangeAspect="1"/>
          </p:cNvPicPr>
          <p:nvPr/>
        </p:nvPicPr>
        <p:blipFill>
          <a:blip r:embed="rId6"/>
          <a:stretch>
            <a:fillRect/>
          </a:stretch>
        </p:blipFill>
        <p:spPr>
          <a:xfrm>
            <a:off x="8634927" y="3406334"/>
            <a:ext cx="2092546" cy="2749140"/>
          </a:xfrm>
          <a:prstGeom prst="rect">
            <a:avLst/>
          </a:prstGeom>
        </p:spPr>
      </p:pic>
      <p:pic>
        <p:nvPicPr>
          <p:cNvPr id="4" name="Image 3">
            <a:extLst>
              <a:ext uri="{FF2B5EF4-FFF2-40B4-BE49-F238E27FC236}">
                <a16:creationId xmlns:a16="http://schemas.microsoft.com/office/drawing/2014/main" id="{813A58D1-3CA9-458E-B14A-14442A308D66}"/>
              </a:ext>
            </a:extLst>
          </p:cNvPr>
          <p:cNvPicPr>
            <a:picLocks noChangeAspect="1"/>
          </p:cNvPicPr>
          <p:nvPr/>
        </p:nvPicPr>
        <p:blipFill>
          <a:blip r:embed="rId7"/>
          <a:stretch>
            <a:fillRect/>
          </a:stretch>
        </p:blipFill>
        <p:spPr>
          <a:xfrm>
            <a:off x="2188995" y="4975225"/>
            <a:ext cx="1428750" cy="1428750"/>
          </a:xfrm>
          <a:prstGeom prst="rect">
            <a:avLst/>
          </a:prstGeom>
        </p:spPr>
      </p:pic>
    </p:spTree>
    <p:extLst>
      <p:ext uri="{BB962C8B-B14F-4D97-AF65-F5344CB8AC3E}">
        <p14:creationId xmlns:p14="http://schemas.microsoft.com/office/powerpoint/2010/main" val="423002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9E3764-FFB6-415B-AD4C-179757554A11}"/>
              </a:ext>
            </a:extLst>
          </p:cNvPr>
          <p:cNvSpPr>
            <a:spLocks noGrp="1"/>
          </p:cNvSpPr>
          <p:nvPr>
            <p:ph type="title"/>
          </p:nvPr>
        </p:nvSpPr>
        <p:spPr>
          <a:xfrm>
            <a:off x="2611809" y="808056"/>
            <a:ext cx="7891092" cy="1770044"/>
          </a:xfrm>
        </p:spPr>
        <p:txBody>
          <a:bodyPr>
            <a:normAutofit fontScale="90000"/>
          </a:bodyPr>
          <a:lstStyle/>
          <a:p>
            <a:r>
              <a:rPr lang="fr-FR" dirty="0"/>
              <a:t>Rapport financier</a:t>
            </a:r>
            <a:br>
              <a:rPr lang="fr-FR" dirty="0"/>
            </a:br>
            <a:br>
              <a:rPr lang="fr-FR" dirty="0"/>
            </a:br>
            <a:br>
              <a:rPr lang="fr-FR" dirty="0"/>
            </a:br>
            <a:br>
              <a:rPr lang="fr-FR" dirty="0"/>
            </a:br>
            <a:br>
              <a:rPr lang="fr-FR" dirty="0"/>
            </a:br>
            <a:endParaRPr lang="fr-FR" dirty="0"/>
          </a:p>
        </p:txBody>
      </p:sp>
      <p:pic>
        <p:nvPicPr>
          <p:cNvPr id="5" name="Espace réservé du contenu 4">
            <a:extLst>
              <a:ext uri="{FF2B5EF4-FFF2-40B4-BE49-F238E27FC236}">
                <a16:creationId xmlns:a16="http://schemas.microsoft.com/office/drawing/2014/main" id="{7C3661F0-E488-4639-BF9F-F2FF16F9EFC5}"/>
              </a:ext>
            </a:extLst>
          </p:cNvPr>
          <p:cNvPicPr>
            <a:picLocks noGrp="1" noChangeAspect="1"/>
          </p:cNvPicPr>
          <p:nvPr>
            <p:ph idx="1"/>
          </p:nvPr>
        </p:nvPicPr>
        <p:blipFill>
          <a:blip r:embed="rId2"/>
          <a:stretch>
            <a:fillRect/>
          </a:stretch>
        </p:blipFill>
        <p:spPr>
          <a:xfrm>
            <a:off x="2611809" y="1020937"/>
            <a:ext cx="1942297" cy="1942297"/>
          </a:xfrm>
        </p:spPr>
      </p:pic>
      <p:pic>
        <p:nvPicPr>
          <p:cNvPr id="4" name="Image 3" descr="Une image contenant texte&#10;&#10;Description générée automatiquement">
            <a:extLst>
              <a:ext uri="{FF2B5EF4-FFF2-40B4-BE49-F238E27FC236}">
                <a16:creationId xmlns:a16="http://schemas.microsoft.com/office/drawing/2014/main" id="{E69C32FD-0D6D-48CC-8D87-A6F3851AF314}"/>
              </a:ext>
            </a:extLst>
          </p:cNvPr>
          <p:cNvPicPr>
            <a:picLocks noChangeAspect="1"/>
          </p:cNvPicPr>
          <p:nvPr/>
        </p:nvPicPr>
        <p:blipFill>
          <a:blip r:embed="rId3"/>
          <a:stretch>
            <a:fillRect/>
          </a:stretch>
        </p:blipFill>
        <p:spPr>
          <a:xfrm>
            <a:off x="4926337" y="1992086"/>
            <a:ext cx="6084447" cy="4057858"/>
          </a:xfrm>
          <a:prstGeom prst="rect">
            <a:avLst/>
          </a:prstGeom>
        </p:spPr>
      </p:pic>
    </p:spTree>
    <p:extLst>
      <p:ext uri="{BB962C8B-B14F-4D97-AF65-F5344CB8AC3E}">
        <p14:creationId xmlns:p14="http://schemas.microsoft.com/office/powerpoint/2010/main" val="40416812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D, carte de visite&#10;&#10;Description générée automatiquement">
            <a:extLst>
              <a:ext uri="{FF2B5EF4-FFF2-40B4-BE49-F238E27FC236}">
                <a16:creationId xmlns:a16="http://schemas.microsoft.com/office/drawing/2014/main" id="{F797801A-671D-4A62-B431-BC26D5BBC9B2}"/>
              </a:ext>
            </a:extLst>
          </p:cNvPr>
          <p:cNvPicPr>
            <a:picLocks noChangeAspect="1"/>
          </p:cNvPicPr>
          <p:nvPr/>
        </p:nvPicPr>
        <p:blipFill>
          <a:blip r:embed="rId2"/>
          <a:stretch>
            <a:fillRect/>
          </a:stretch>
        </p:blipFill>
        <p:spPr>
          <a:xfrm>
            <a:off x="881652" y="0"/>
            <a:ext cx="10499361" cy="6858000"/>
          </a:xfrm>
          <a:prstGeom prst="rect">
            <a:avLst/>
          </a:prstGeom>
        </p:spPr>
      </p:pic>
    </p:spTree>
    <p:extLst>
      <p:ext uri="{BB962C8B-B14F-4D97-AF65-F5344CB8AC3E}">
        <p14:creationId xmlns:p14="http://schemas.microsoft.com/office/powerpoint/2010/main" val="3480687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CA63CBC-6E74-4058-A746-97411343D5B4}"/>
              </a:ext>
            </a:extLst>
          </p:cNvPr>
          <p:cNvPicPr>
            <a:picLocks noChangeAspect="1"/>
          </p:cNvPicPr>
          <p:nvPr/>
        </p:nvPicPr>
        <p:blipFill>
          <a:blip r:embed="rId2"/>
          <a:stretch>
            <a:fillRect/>
          </a:stretch>
        </p:blipFill>
        <p:spPr>
          <a:xfrm>
            <a:off x="856717" y="0"/>
            <a:ext cx="10491639" cy="6858000"/>
          </a:xfrm>
          <a:prstGeom prst="rect">
            <a:avLst/>
          </a:prstGeom>
        </p:spPr>
      </p:pic>
    </p:spTree>
    <p:extLst>
      <p:ext uri="{BB962C8B-B14F-4D97-AF65-F5344CB8AC3E}">
        <p14:creationId xmlns:p14="http://schemas.microsoft.com/office/powerpoint/2010/main" val="3986298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FCC9C34-DB23-4860-BFED-0DDC7B20B5A3}"/>
              </a:ext>
            </a:extLst>
          </p:cNvPr>
          <p:cNvPicPr>
            <a:picLocks noChangeAspect="1"/>
          </p:cNvPicPr>
          <p:nvPr/>
        </p:nvPicPr>
        <p:blipFill>
          <a:blip r:embed="rId2"/>
          <a:stretch>
            <a:fillRect/>
          </a:stretch>
        </p:blipFill>
        <p:spPr>
          <a:xfrm>
            <a:off x="936082" y="0"/>
            <a:ext cx="10319836" cy="6858000"/>
          </a:xfrm>
          <a:prstGeom prst="rect">
            <a:avLst/>
          </a:prstGeom>
        </p:spPr>
      </p:pic>
    </p:spTree>
    <p:extLst>
      <p:ext uri="{BB962C8B-B14F-4D97-AF65-F5344CB8AC3E}">
        <p14:creationId xmlns:p14="http://schemas.microsoft.com/office/powerpoint/2010/main" val="1008861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16B363-74B1-4747-8FC3-2FCE79002EB0}"/>
              </a:ext>
            </a:extLst>
          </p:cNvPr>
          <p:cNvPicPr>
            <a:picLocks noChangeAspect="1"/>
          </p:cNvPicPr>
          <p:nvPr/>
        </p:nvPicPr>
        <p:blipFill>
          <a:blip r:embed="rId2"/>
          <a:stretch>
            <a:fillRect/>
          </a:stretch>
        </p:blipFill>
        <p:spPr>
          <a:xfrm>
            <a:off x="783690" y="0"/>
            <a:ext cx="10839155" cy="7010400"/>
          </a:xfrm>
          <a:prstGeom prst="rect">
            <a:avLst/>
          </a:prstGeom>
        </p:spPr>
      </p:pic>
    </p:spTree>
    <p:extLst>
      <p:ext uri="{BB962C8B-B14F-4D97-AF65-F5344CB8AC3E}">
        <p14:creationId xmlns:p14="http://schemas.microsoft.com/office/powerpoint/2010/main" val="3282231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D, équipement électronique, carte de visite&#10;&#10;Description générée automatiquement">
            <a:extLst>
              <a:ext uri="{FF2B5EF4-FFF2-40B4-BE49-F238E27FC236}">
                <a16:creationId xmlns:a16="http://schemas.microsoft.com/office/drawing/2014/main" id="{CF2D2300-DE3F-42F1-9F4B-8426F56E3ED7}"/>
              </a:ext>
            </a:extLst>
          </p:cNvPr>
          <p:cNvPicPr>
            <a:picLocks noChangeAspect="1"/>
          </p:cNvPicPr>
          <p:nvPr/>
        </p:nvPicPr>
        <p:blipFill>
          <a:blip r:embed="rId2"/>
          <a:stretch>
            <a:fillRect/>
          </a:stretch>
        </p:blipFill>
        <p:spPr>
          <a:xfrm>
            <a:off x="1057756" y="0"/>
            <a:ext cx="10076488" cy="6858000"/>
          </a:xfrm>
          <a:prstGeom prst="rect">
            <a:avLst/>
          </a:prstGeom>
        </p:spPr>
      </p:pic>
    </p:spTree>
    <p:extLst>
      <p:ext uri="{BB962C8B-B14F-4D97-AF65-F5344CB8AC3E}">
        <p14:creationId xmlns:p14="http://schemas.microsoft.com/office/powerpoint/2010/main" val="3723735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D8736A-3799-4B05-AB41-692F6D132031}"/>
              </a:ext>
            </a:extLst>
          </p:cNvPr>
          <p:cNvSpPr/>
          <p:nvPr/>
        </p:nvSpPr>
        <p:spPr>
          <a:xfrm>
            <a:off x="3479800" y="101600"/>
            <a:ext cx="6578600" cy="954107"/>
          </a:xfrm>
          <a:prstGeom prst="rect">
            <a:avLst/>
          </a:prstGeom>
        </p:spPr>
        <p:txBody>
          <a:bodyPr wrap="square">
            <a:spAutoFit/>
          </a:bodyPr>
          <a:lstStyle/>
          <a:p>
            <a:r>
              <a:rPr lang="fr-FR" sz="2800" dirty="0"/>
              <a:t>Compte-rendu de l’Assemblée Générale du 14 mars 2019</a:t>
            </a:r>
          </a:p>
        </p:txBody>
      </p:sp>
      <p:sp>
        <p:nvSpPr>
          <p:cNvPr id="3" name="Rectangle 2">
            <a:extLst>
              <a:ext uri="{FF2B5EF4-FFF2-40B4-BE49-F238E27FC236}">
                <a16:creationId xmlns:a16="http://schemas.microsoft.com/office/drawing/2014/main" id="{844AD107-A24E-4905-9E58-4AA560BFD499}"/>
              </a:ext>
            </a:extLst>
          </p:cNvPr>
          <p:cNvSpPr/>
          <p:nvPr/>
        </p:nvSpPr>
        <p:spPr>
          <a:xfrm>
            <a:off x="1854200" y="2235200"/>
            <a:ext cx="8674100" cy="5078313"/>
          </a:xfrm>
          <a:prstGeom prst="rect">
            <a:avLst/>
          </a:prstGeom>
        </p:spPr>
        <p:txBody>
          <a:bodyPr wrap="square">
            <a:spAutoFit/>
          </a:bodyPr>
          <a:lstStyle/>
          <a:p>
            <a:r>
              <a:rPr lang="fr-FR" dirty="0"/>
              <a:t>L’Assemblée Générale 2019  s’est tenue à 20 h dans la petite salle des fêtes en présence de Yves Jung, maire, et d’une vingtaine de membres et d’invités.</a:t>
            </a:r>
          </a:p>
          <a:p>
            <a:endParaRPr lang="fr-FR" dirty="0"/>
          </a:p>
          <a:p>
            <a:r>
              <a:rPr lang="fr-FR" dirty="0"/>
              <a:t>Présents :</a:t>
            </a:r>
          </a:p>
          <a:p>
            <a:r>
              <a:rPr lang="fr-FR" dirty="0"/>
              <a:t>Christine Jung, présidente – Jean-Luc Lutz, vice-président – Christophe Mathis, trésorier – Félicie </a:t>
            </a:r>
            <a:r>
              <a:rPr lang="fr-FR" dirty="0" err="1"/>
              <a:t>Uhlrich</a:t>
            </a:r>
            <a:r>
              <a:rPr lang="fr-FR" dirty="0"/>
              <a:t>, secrétaire – Herbert Schwartz, Anne-Marie Spitzer, Laurence </a:t>
            </a:r>
            <a:r>
              <a:rPr lang="fr-FR" dirty="0" err="1"/>
              <a:t>Kelhetter</a:t>
            </a:r>
            <a:r>
              <a:rPr lang="fr-FR" dirty="0"/>
              <a:t>, Gérard </a:t>
            </a:r>
            <a:r>
              <a:rPr lang="fr-FR" dirty="0" err="1"/>
              <a:t>Zaegel</a:t>
            </a:r>
            <a:r>
              <a:rPr lang="fr-FR" dirty="0"/>
              <a:t>, membres du bureau.</a:t>
            </a:r>
          </a:p>
          <a:p>
            <a:r>
              <a:rPr lang="fr-FR" dirty="0"/>
              <a:t>Lorène Marchal, Emile Finck, Madeleine Battles, Christian </a:t>
            </a:r>
            <a:r>
              <a:rPr lang="fr-FR" dirty="0" err="1"/>
              <a:t>Boudot</a:t>
            </a:r>
            <a:r>
              <a:rPr lang="fr-FR" dirty="0"/>
              <a:t>, Marie-Louise Ostermann, Christiane et Richard Gangloff, Paul </a:t>
            </a:r>
            <a:r>
              <a:rPr lang="fr-FR" dirty="0" err="1"/>
              <a:t>Uhlrich</a:t>
            </a:r>
            <a:r>
              <a:rPr lang="fr-FR" dirty="0"/>
              <a:t> membres du CH –  Robert Pascal, Joseph  Mann et leur « chauffeur »  Bernard, Jean-Marie </a:t>
            </a:r>
            <a:r>
              <a:rPr lang="fr-FR" dirty="0" err="1"/>
              <a:t>Rennié</a:t>
            </a:r>
            <a:r>
              <a:rPr lang="fr-FR" dirty="0"/>
              <a:t>, Charles </a:t>
            </a:r>
            <a:r>
              <a:rPr lang="fr-FR" dirty="0" err="1"/>
              <a:t>Geiss</a:t>
            </a:r>
            <a:r>
              <a:rPr lang="fr-FR" dirty="0"/>
              <a:t>, Hervé </a:t>
            </a:r>
            <a:r>
              <a:rPr lang="fr-FR" dirty="0" err="1"/>
              <a:t>Huntzinger</a:t>
            </a:r>
            <a:r>
              <a:rPr lang="fr-FR" dirty="0"/>
              <a:t>, François Blanchard, Leone Dubois, Tatiana </a:t>
            </a:r>
            <a:r>
              <a:rPr lang="fr-FR" dirty="0" err="1"/>
              <a:t>Sulecki</a:t>
            </a:r>
            <a:r>
              <a:rPr lang="fr-FR" dirty="0"/>
              <a:t>-Schwartz.</a:t>
            </a:r>
          </a:p>
          <a:p>
            <a:r>
              <a:rPr lang="fr-FR" dirty="0"/>
              <a:t>Absents excusés :</a:t>
            </a:r>
          </a:p>
          <a:p>
            <a:r>
              <a:rPr lang="fr-FR" dirty="0"/>
              <a:t>Madeline, Josselin et Violette Jung – Catherine Schott – Sabine Jacobi – Caroline Philippe.</a:t>
            </a:r>
          </a:p>
          <a:p>
            <a:endParaRPr lang="fr-FR" dirty="0"/>
          </a:p>
          <a:p>
            <a:endParaRPr lang="fr-FR" dirty="0"/>
          </a:p>
          <a:p>
            <a:endParaRPr lang="fr-FR" dirty="0"/>
          </a:p>
        </p:txBody>
      </p:sp>
      <p:pic>
        <p:nvPicPr>
          <p:cNvPr id="5" name="Image 4">
            <a:extLst>
              <a:ext uri="{FF2B5EF4-FFF2-40B4-BE49-F238E27FC236}">
                <a16:creationId xmlns:a16="http://schemas.microsoft.com/office/drawing/2014/main" id="{1AC25563-120D-49DE-9A25-EDFFA0FA9F32}"/>
              </a:ext>
            </a:extLst>
          </p:cNvPr>
          <p:cNvPicPr>
            <a:picLocks noChangeAspect="1"/>
          </p:cNvPicPr>
          <p:nvPr/>
        </p:nvPicPr>
        <p:blipFill>
          <a:blip r:embed="rId2"/>
          <a:stretch>
            <a:fillRect/>
          </a:stretch>
        </p:blipFill>
        <p:spPr>
          <a:xfrm>
            <a:off x="1854200" y="441325"/>
            <a:ext cx="1428750" cy="1428750"/>
          </a:xfrm>
          <a:prstGeom prst="rect">
            <a:avLst/>
          </a:prstGeom>
        </p:spPr>
      </p:pic>
    </p:spTree>
    <p:extLst>
      <p:ext uri="{BB962C8B-B14F-4D97-AF65-F5344CB8AC3E}">
        <p14:creationId xmlns:p14="http://schemas.microsoft.com/office/powerpoint/2010/main" val="275583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E9F5E2F-419D-4C3D-BB19-1253267A0C2F}"/>
              </a:ext>
            </a:extLst>
          </p:cNvPr>
          <p:cNvPicPr>
            <a:picLocks noChangeAspect="1"/>
          </p:cNvPicPr>
          <p:nvPr/>
        </p:nvPicPr>
        <p:blipFill>
          <a:blip r:embed="rId2"/>
          <a:stretch>
            <a:fillRect/>
          </a:stretch>
        </p:blipFill>
        <p:spPr>
          <a:xfrm>
            <a:off x="907692" y="0"/>
            <a:ext cx="10376616" cy="6858000"/>
          </a:xfrm>
          <a:prstGeom prst="rect">
            <a:avLst/>
          </a:prstGeom>
        </p:spPr>
      </p:pic>
    </p:spTree>
    <p:extLst>
      <p:ext uri="{BB962C8B-B14F-4D97-AF65-F5344CB8AC3E}">
        <p14:creationId xmlns:p14="http://schemas.microsoft.com/office/powerpoint/2010/main" val="840920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1BB8A-2305-49B9-99D5-B4BA73A5F18C}"/>
              </a:ext>
            </a:extLst>
          </p:cNvPr>
          <p:cNvSpPr>
            <a:spLocks noGrp="1"/>
          </p:cNvSpPr>
          <p:nvPr>
            <p:ph type="title"/>
          </p:nvPr>
        </p:nvSpPr>
        <p:spPr/>
        <p:txBody>
          <a:bodyPr>
            <a:normAutofit fontScale="90000"/>
          </a:bodyPr>
          <a:lstStyle/>
          <a:p>
            <a:r>
              <a:rPr lang="fr-FR" dirty="0"/>
              <a:t>Rapport des réviseurs aux comptes</a:t>
            </a:r>
            <a:br>
              <a:rPr lang="fr-FR" dirty="0"/>
            </a:br>
            <a:r>
              <a:rPr lang="fr-FR" dirty="0"/>
              <a:t>Renouvellement des réviseurs aux comptes</a:t>
            </a:r>
          </a:p>
        </p:txBody>
      </p:sp>
      <p:pic>
        <p:nvPicPr>
          <p:cNvPr id="5" name="Espace réservé du contenu 4">
            <a:extLst>
              <a:ext uri="{FF2B5EF4-FFF2-40B4-BE49-F238E27FC236}">
                <a16:creationId xmlns:a16="http://schemas.microsoft.com/office/drawing/2014/main" id="{BDF827EB-113C-43D2-B7BF-655B6D9502C5}"/>
              </a:ext>
            </a:extLst>
          </p:cNvPr>
          <p:cNvPicPr>
            <a:picLocks noGrp="1" noChangeAspect="1"/>
          </p:cNvPicPr>
          <p:nvPr>
            <p:ph idx="1"/>
          </p:nvPr>
        </p:nvPicPr>
        <p:blipFill>
          <a:blip r:embed="rId2"/>
          <a:stretch>
            <a:fillRect/>
          </a:stretch>
        </p:blipFill>
        <p:spPr>
          <a:xfrm>
            <a:off x="4940301" y="2208801"/>
            <a:ext cx="4191000" cy="3139204"/>
          </a:xfrm>
        </p:spPr>
      </p:pic>
      <p:pic>
        <p:nvPicPr>
          <p:cNvPr id="7" name="Image 6">
            <a:extLst>
              <a:ext uri="{FF2B5EF4-FFF2-40B4-BE49-F238E27FC236}">
                <a16:creationId xmlns:a16="http://schemas.microsoft.com/office/drawing/2014/main" id="{19C6F320-D1C0-4B2D-AE51-E04C2FD9F38F}"/>
              </a:ext>
            </a:extLst>
          </p:cNvPr>
          <p:cNvPicPr>
            <a:picLocks noChangeAspect="1"/>
          </p:cNvPicPr>
          <p:nvPr/>
        </p:nvPicPr>
        <p:blipFill>
          <a:blip r:embed="rId3"/>
          <a:stretch>
            <a:fillRect/>
          </a:stretch>
        </p:blipFill>
        <p:spPr>
          <a:xfrm>
            <a:off x="2816225" y="2208801"/>
            <a:ext cx="1428750" cy="1428750"/>
          </a:xfrm>
          <a:prstGeom prst="rect">
            <a:avLst/>
          </a:prstGeom>
        </p:spPr>
      </p:pic>
    </p:spTree>
    <p:extLst>
      <p:ext uri="{BB962C8B-B14F-4D97-AF65-F5344CB8AC3E}">
        <p14:creationId xmlns:p14="http://schemas.microsoft.com/office/powerpoint/2010/main" val="3313831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0AAB9-52AE-48BE-9E01-F264D4CF9C91}"/>
              </a:ext>
            </a:extLst>
          </p:cNvPr>
          <p:cNvSpPr>
            <a:spLocks noGrp="1"/>
          </p:cNvSpPr>
          <p:nvPr>
            <p:ph type="title"/>
          </p:nvPr>
        </p:nvSpPr>
        <p:spPr>
          <a:xfrm>
            <a:off x="2609873" y="805817"/>
            <a:ext cx="5949927" cy="1081705"/>
          </a:xfrm>
        </p:spPr>
        <p:txBody>
          <a:bodyPr/>
          <a:lstStyle/>
          <a:p>
            <a:r>
              <a:rPr lang="fr-FR" dirty="0"/>
              <a:t>Cotisations 2020 et 2021</a:t>
            </a:r>
          </a:p>
        </p:txBody>
      </p:sp>
      <p:pic>
        <p:nvPicPr>
          <p:cNvPr id="5" name="Espace réservé du contenu 4">
            <a:extLst>
              <a:ext uri="{FF2B5EF4-FFF2-40B4-BE49-F238E27FC236}">
                <a16:creationId xmlns:a16="http://schemas.microsoft.com/office/drawing/2014/main" id="{493962A2-A90A-4BC2-9A11-A588B4461C26}"/>
              </a:ext>
            </a:extLst>
          </p:cNvPr>
          <p:cNvPicPr>
            <a:picLocks noGrp="1" noChangeAspect="1"/>
          </p:cNvPicPr>
          <p:nvPr>
            <p:ph sz="half" idx="1"/>
          </p:nvPr>
        </p:nvPicPr>
        <p:blipFill>
          <a:blip r:embed="rId2"/>
          <a:stretch>
            <a:fillRect/>
          </a:stretch>
        </p:blipFill>
        <p:spPr>
          <a:xfrm flipH="1">
            <a:off x="6829425" y="3542506"/>
            <a:ext cx="1428750" cy="1428750"/>
          </a:xfrm>
        </p:spPr>
      </p:pic>
      <p:pic>
        <p:nvPicPr>
          <p:cNvPr id="6" name="Espace réservé du contenu 5">
            <a:extLst>
              <a:ext uri="{FF2B5EF4-FFF2-40B4-BE49-F238E27FC236}">
                <a16:creationId xmlns:a16="http://schemas.microsoft.com/office/drawing/2014/main" id="{DDC6EE90-4587-4F6E-93B1-C12FB215A671}"/>
              </a:ext>
            </a:extLst>
          </p:cNvPr>
          <p:cNvPicPr>
            <a:picLocks noGrp="1" noChangeAspect="1"/>
          </p:cNvPicPr>
          <p:nvPr>
            <p:ph sz="half" idx="2"/>
          </p:nvPr>
        </p:nvPicPr>
        <p:blipFill>
          <a:blip r:embed="rId3"/>
          <a:stretch>
            <a:fillRect/>
          </a:stretch>
        </p:blipFill>
        <p:spPr>
          <a:xfrm>
            <a:off x="4125211" y="2148418"/>
            <a:ext cx="6837177" cy="4216908"/>
          </a:xfrm>
        </p:spPr>
      </p:pic>
      <p:pic>
        <p:nvPicPr>
          <p:cNvPr id="8" name="Image 7">
            <a:extLst>
              <a:ext uri="{FF2B5EF4-FFF2-40B4-BE49-F238E27FC236}">
                <a16:creationId xmlns:a16="http://schemas.microsoft.com/office/drawing/2014/main" id="{1D826239-DFC4-4263-A816-C2C9D6DBC561}"/>
              </a:ext>
            </a:extLst>
          </p:cNvPr>
          <p:cNvPicPr>
            <a:picLocks noChangeAspect="1"/>
          </p:cNvPicPr>
          <p:nvPr/>
        </p:nvPicPr>
        <p:blipFill>
          <a:blip r:embed="rId2"/>
          <a:stretch>
            <a:fillRect/>
          </a:stretch>
        </p:blipFill>
        <p:spPr>
          <a:xfrm>
            <a:off x="2025259" y="2167756"/>
            <a:ext cx="1428750" cy="1428750"/>
          </a:xfrm>
          <a:prstGeom prst="rect">
            <a:avLst/>
          </a:prstGeom>
        </p:spPr>
      </p:pic>
      <p:pic>
        <p:nvPicPr>
          <p:cNvPr id="4" name="Image 3" descr="Une image contenant table&#10;&#10;Description générée automatiquement">
            <a:extLst>
              <a:ext uri="{FF2B5EF4-FFF2-40B4-BE49-F238E27FC236}">
                <a16:creationId xmlns:a16="http://schemas.microsoft.com/office/drawing/2014/main" id="{4709EBC4-9D46-4104-81AD-1D11DC83AFB7}"/>
              </a:ext>
            </a:extLst>
          </p:cNvPr>
          <p:cNvPicPr>
            <a:picLocks noChangeAspect="1"/>
          </p:cNvPicPr>
          <p:nvPr/>
        </p:nvPicPr>
        <p:blipFill>
          <a:blip r:embed="rId4"/>
          <a:stretch>
            <a:fillRect/>
          </a:stretch>
        </p:blipFill>
        <p:spPr>
          <a:xfrm>
            <a:off x="1380242" y="1813328"/>
            <a:ext cx="3782876" cy="2443544"/>
          </a:xfrm>
          <a:prstGeom prst="rect">
            <a:avLst/>
          </a:prstGeom>
        </p:spPr>
      </p:pic>
    </p:spTree>
    <p:extLst>
      <p:ext uri="{BB962C8B-B14F-4D97-AF65-F5344CB8AC3E}">
        <p14:creationId xmlns:p14="http://schemas.microsoft.com/office/powerpoint/2010/main" val="1645299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5E2CD-EF2A-43FE-AA7E-9CB22903DCC4}"/>
              </a:ext>
            </a:extLst>
          </p:cNvPr>
          <p:cNvSpPr>
            <a:spLocks noGrp="1"/>
          </p:cNvSpPr>
          <p:nvPr>
            <p:ph type="title"/>
          </p:nvPr>
        </p:nvSpPr>
        <p:spPr>
          <a:xfrm>
            <a:off x="1137424" y="808056"/>
            <a:ext cx="9432715" cy="1077229"/>
          </a:xfrm>
        </p:spPr>
        <p:txBody>
          <a:bodyPr/>
          <a:lstStyle/>
          <a:p>
            <a:r>
              <a:rPr lang="fr-FR" dirty="0"/>
              <a:t>Renouvellement des membres du bureau</a:t>
            </a:r>
          </a:p>
        </p:txBody>
      </p:sp>
      <p:pic>
        <p:nvPicPr>
          <p:cNvPr id="5" name="Espace réservé du contenu 4" descr="Une image contenant texte&#10;&#10;Description générée automatiquement">
            <a:extLst>
              <a:ext uri="{FF2B5EF4-FFF2-40B4-BE49-F238E27FC236}">
                <a16:creationId xmlns:a16="http://schemas.microsoft.com/office/drawing/2014/main" id="{C45C8C4A-E769-4C8F-B804-D67CC3ADF2BF}"/>
              </a:ext>
            </a:extLst>
          </p:cNvPr>
          <p:cNvPicPr>
            <a:picLocks noGrp="1" noChangeAspect="1"/>
          </p:cNvPicPr>
          <p:nvPr>
            <p:ph idx="1"/>
          </p:nvPr>
        </p:nvPicPr>
        <p:blipFill>
          <a:blip r:embed="rId2"/>
          <a:stretch>
            <a:fillRect/>
          </a:stretch>
        </p:blipFill>
        <p:spPr>
          <a:xfrm>
            <a:off x="2773362" y="2427090"/>
            <a:ext cx="7894637" cy="3248421"/>
          </a:xfrm>
        </p:spPr>
      </p:pic>
      <p:pic>
        <p:nvPicPr>
          <p:cNvPr id="4" name="Image 3">
            <a:extLst>
              <a:ext uri="{FF2B5EF4-FFF2-40B4-BE49-F238E27FC236}">
                <a16:creationId xmlns:a16="http://schemas.microsoft.com/office/drawing/2014/main" id="{2B1D0283-60FE-4DF4-89AB-690E6C6CDAA9}"/>
              </a:ext>
            </a:extLst>
          </p:cNvPr>
          <p:cNvPicPr>
            <a:picLocks noChangeAspect="1"/>
          </p:cNvPicPr>
          <p:nvPr/>
        </p:nvPicPr>
        <p:blipFill>
          <a:blip r:embed="rId3"/>
          <a:stretch>
            <a:fillRect/>
          </a:stretch>
        </p:blipFill>
        <p:spPr>
          <a:xfrm>
            <a:off x="8021054" y="2427090"/>
            <a:ext cx="3336758" cy="3256546"/>
          </a:xfrm>
          <a:prstGeom prst="rect">
            <a:avLst/>
          </a:prstGeom>
        </p:spPr>
      </p:pic>
    </p:spTree>
    <p:extLst>
      <p:ext uri="{BB962C8B-B14F-4D97-AF65-F5344CB8AC3E}">
        <p14:creationId xmlns:p14="http://schemas.microsoft.com/office/powerpoint/2010/main" val="2437392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id="{55980737-1E33-40A8-819D-C20C41E4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ABBD51A-FA48-44B8-B184-A40D7F134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8" name="Picture 27">
            <a:extLst>
              <a:ext uri="{FF2B5EF4-FFF2-40B4-BE49-F238E27FC236}">
                <a16:creationId xmlns:a16="http://schemas.microsoft.com/office/drawing/2014/main" id="{510188A9-F0D9-4FE9-85DC-2179145278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0" name="Rectangle 29">
            <a:extLst>
              <a:ext uri="{FF2B5EF4-FFF2-40B4-BE49-F238E27FC236}">
                <a16:creationId xmlns:a16="http://schemas.microsoft.com/office/drawing/2014/main" id="{32927575-BD84-44B6-BE49-E0C7EDD0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FDF09A-B960-49F4-BAEB-DA397BDCD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1BE6C0-4118-460B-90C2-160041247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CDBB991-26AF-4998-9BA5-F6BE1F8C94BC}"/>
              </a:ext>
            </a:extLst>
          </p:cNvPr>
          <p:cNvSpPr>
            <a:spLocks noGrp="1"/>
          </p:cNvSpPr>
          <p:nvPr>
            <p:ph type="title"/>
          </p:nvPr>
        </p:nvSpPr>
        <p:spPr>
          <a:xfrm>
            <a:off x="1969804" y="3428998"/>
            <a:ext cx="2668479" cy="2268559"/>
          </a:xfrm>
        </p:spPr>
        <p:txBody>
          <a:bodyPr vert="horz" lIns="91440" tIns="45720" rIns="91440" bIns="45720" rtlCol="0" anchor="t">
            <a:normAutofit/>
          </a:bodyPr>
          <a:lstStyle/>
          <a:p>
            <a:r>
              <a:rPr lang="en-US" sz="3200" dirty="0"/>
              <a:t>Message de Sabine Jacobi</a:t>
            </a:r>
          </a:p>
        </p:txBody>
      </p:sp>
      <p:pic>
        <p:nvPicPr>
          <p:cNvPr id="5" name="Espace réservé du contenu 4" descr="Une image contenant texte&#10;&#10;Description générée automatiquement">
            <a:extLst>
              <a:ext uri="{FF2B5EF4-FFF2-40B4-BE49-F238E27FC236}">
                <a16:creationId xmlns:a16="http://schemas.microsoft.com/office/drawing/2014/main" id="{04FE59BB-F8F9-4442-938F-E4DDC9B74730}"/>
              </a:ext>
            </a:extLst>
          </p:cNvPr>
          <p:cNvPicPr>
            <a:picLocks noGrp="1" noChangeAspect="1"/>
          </p:cNvPicPr>
          <p:nvPr>
            <p:ph idx="1"/>
          </p:nvPr>
        </p:nvPicPr>
        <p:blipFill>
          <a:blip r:embed="rId5"/>
          <a:stretch>
            <a:fillRect/>
          </a:stretch>
        </p:blipFill>
        <p:spPr>
          <a:xfrm>
            <a:off x="5444747" y="807159"/>
            <a:ext cx="5297322" cy="524434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6" name="Rectangle 35">
            <a:extLst>
              <a:ext uri="{FF2B5EF4-FFF2-40B4-BE49-F238E27FC236}">
                <a16:creationId xmlns:a16="http://schemas.microsoft.com/office/drawing/2014/main" id="{15B5C763-A6E8-4D31-B139-30D083B82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96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5031D3-DA3A-4F40-94CE-4035A5494B3F}"/>
              </a:ext>
            </a:extLst>
          </p:cNvPr>
          <p:cNvSpPr>
            <a:spLocks noGrp="1"/>
          </p:cNvSpPr>
          <p:nvPr>
            <p:ph type="title"/>
          </p:nvPr>
        </p:nvSpPr>
        <p:spPr>
          <a:xfrm>
            <a:off x="4770658" y="186539"/>
            <a:ext cx="6192250" cy="985017"/>
          </a:xfrm>
        </p:spPr>
        <p:txBody>
          <a:bodyPr>
            <a:normAutofit/>
          </a:bodyPr>
          <a:lstStyle/>
          <a:p>
            <a:r>
              <a:rPr lang="fr-FR" dirty="0"/>
              <a:t>Projets futurs et en cours</a:t>
            </a:r>
            <a:br>
              <a:rPr lang="fr-FR" dirty="0"/>
            </a:br>
            <a:r>
              <a:rPr lang="fr-FR" sz="2700" dirty="0"/>
              <a:t>Signalétique patrimoniale</a:t>
            </a:r>
          </a:p>
        </p:txBody>
      </p:sp>
      <p:pic>
        <p:nvPicPr>
          <p:cNvPr id="5" name="Espace réservé du contenu 4" descr="Une image contenant texte&#10;&#10;Description générée automatiquement">
            <a:extLst>
              <a:ext uri="{FF2B5EF4-FFF2-40B4-BE49-F238E27FC236}">
                <a16:creationId xmlns:a16="http://schemas.microsoft.com/office/drawing/2014/main" id="{41DFE286-1B36-412B-BBAF-0E9B9DDB3AA0}"/>
              </a:ext>
            </a:extLst>
          </p:cNvPr>
          <p:cNvPicPr>
            <a:picLocks noGrp="1" noChangeAspect="1"/>
          </p:cNvPicPr>
          <p:nvPr>
            <p:ph idx="1"/>
          </p:nvPr>
        </p:nvPicPr>
        <p:blipFill>
          <a:blip r:embed="rId2"/>
          <a:stretch>
            <a:fillRect/>
          </a:stretch>
        </p:blipFill>
        <p:spPr>
          <a:xfrm>
            <a:off x="1277125" y="426282"/>
            <a:ext cx="3083212" cy="3598068"/>
          </a:xfrm>
        </p:spPr>
      </p:pic>
      <p:pic>
        <p:nvPicPr>
          <p:cNvPr id="7" name="Image 6">
            <a:extLst>
              <a:ext uri="{FF2B5EF4-FFF2-40B4-BE49-F238E27FC236}">
                <a16:creationId xmlns:a16="http://schemas.microsoft.com/office/drawing/2014/main" id="{828678BC-ECE5-4F14-A6F5-788EABF05214}"/>
              </a:ext>
            </a:extLst>
          </p:cNvPr>
          <p:cNvPicPr>
            <a:picLocks noChangeAspect="1"/>
          </p:cNvPicPr>
          <p:nvPr/>
        </p:nvPicPr>
        <p:blipFill>
          <a:blip r:embed="rId3"/>
          <a:stretch>
            <a:fillRect/>
          </a:stretch>
        </p:blipFill>
        <p:spPr>
          <a:xfrm>
            <a:off x="4462932" y="1171556"/>
            <a:ext cx="3742334" cy="2185523"/>
          </a:xfrm>
          <a:prstGeom prst="rect">
            <a:avLst/>
          </a:prstGeom>
        </p:spPr>
      </p:pic>
      <p:pic>
        <p:nvPicPr>
          <p:cNvPr id="9" name="Image 8" descr="Une image contenant texte, intérieur, ordinateur, encombré&#10;&#10;Description générée automatiquement">
            <a:extLst>
              <a:ext uri="{FF2B5EF4-FFF2-40B4-BE49-F238E27FC236}">
                <a16:creationId xmlns:a16="http://schemas.microsoft.com/office/drawing/2014/main" id="{E1565BC6-AC8B-43EF-9397-785F0D8746EC}"/>
              </a:ext>
            </a:extLst>
          </p:cNvPr>
          <p:cNvPicPr>
            <a:picLocks noChangeAspect="1"/>
          </p:cNvPicPr>
          <p:nvPr/>
        </p:nvPicPr>
        <p:blipFill>
          <a:blip r:embed="rId4"/>
          <a:stretch>
            <a:fillRect/>
          </a:stretch>
        </p:blipFill>
        <p:spPr>
          <a:xfrm>
            <a:off x="8829773" y="1213833"/>
            <a:ext cx="2133135" cy="2844180"/>
          </a:xfrm>
          <a:prstGeom prst="rect">
            <a:avLst/>
          </a:prstGeom>
        </p:spPr>
      </p:pic>
      <p:pic>
        <p:nvPicPr>
          <p:cNvPr id="11" name="Image 10" descr="Une image contenant texte, personne&#10;&#10;Description générée automatiquement">
            <a:extLst>
              <a:ext uri="{FF2B5EF4-FFF2-40B4-BE49-F238E27FC236}">
                <a16:creationId xmlns:a16="http://schemas.microsoft.com/office/drawing/2014/main" id="{36DEDB79-9684-4B1A-B5B3-7A22305B64A7}"/>
              </a:ext>
            </a:extLst>
          </p:cNvPr>
          <p:cNvPicPr>
            <a:picLocks noChangeAspect="1"/>
          </p:cNvPicPr>
          <p:nvPr/>
        </p:nvPicPr>
        <p:blipFill>
          <a:blip r:embed="rId5"/>
          <a:stretch>
            <a:fillRect/>
          </a:stretch>
        </p:blipFill>
        <p:spPr>
          <a:xfrm>
            <a:off x="4770658" y="3547329"/>
            <a:ext cx="2455332" cy="3269411"/>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FB268C68-9DDC-4125-9FF5-09919282DC32}"/>
              </a:ext>
            </a:extLst>
          </p:cNvPr>
          <p:cNvPicPr>
            <a:picLocks noChangeAspect="1"/>
          </p:cNvPicPr>
          <p:nvPr/>
        </p:nvPicPr>
        <p:blipFill>
          <a:blip r:embed="rId6"/>
          <a:stretch>
            <a:fillRect/>
          </a:stretch>
        </p:blipFill>
        <p:spPr>
          <a:xfrm>
            <a:off x="8205266" y="4290540"/>
            <a:ext cx="1811045" cy="2380921"/>
          </a:xfrm>
          <a:prstGeom prst="rect">
            <a:avLst/>
          </a:prstGeom>
        </p:spPr>
      </p:pic>
      <p:pic>
        <p:nvPicPr>
          <p:cNvPr id="4" name="Image 3">
            <a:extLst>
              <a:ext uri="{FF2B5EF4-FFF2-40B4-BE49-F238E27FC236}">
                <a16:creationId xmlns:a16="http://schemas.microsoft.com/office/drawing/2014/main" id="{33F78DE8-E318-4623-BF2A-D4D04A491169}"/>
              </a:ext>
            </a:extLst>
          </p:cNvPr>
          <p:cNvPicPr>
            <a:picLocks noChangeAspect="1"/>
          </p:cNvPicPr>
          <p:nvPr/>
        </p:nvPicPr>
        <p:blipFill>
          <a:blip r:embed="rId7"/>
          <a:stretch>
            <a:fillRect/>
          </a:stretch>
        </p:blipFill>
        <p:spPr>
          <a:xfrm>
            <a:off x="1442368" y="4774368"/>
            <a:ext cx="2752725" cy="1657350"/>
          </a:xfrm>
          <a:prstGeom prst="rect">
            <a:avLst/>
          </a:prstGeom>
        </p:spPr>
      </p:pic>
    </p:spTree>
    <p:extLst>
      <p:ext uri="{BB962C8B-B14F-4D97-AF65-F5344CB8AC3E}">
        <p14:creationId xmlns:p14="http://schemas.microsoft.com/office/powerpoint/2010/main" val="3095591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DFE40-B6AB-4E18-B281-78B647F3F8D9}"/>
              </a:ext>
            </a:extLst>
          </p:cNvPr>
          <p:cNvSpPr>
            <a:spLocks noGrp="1"/>
          </p:cNvSpPr>
          <p:nvPr>
            <p:ph type="title"/>
          </p:nvPr>
        </p:nvSpPr>
        <p:spPr>
          <a:xfrm>
            <a:off x="1085591" y="157474"/>
            <a:ext cx="10132139" cy="1509728"/>
          </a:xfrm>
        </p:spPr>
        <p:txBody>
          <a:bodyPr>
            <a:normAutofit fontScale="90000"/>
          </a:bodyPr>
          <a:lstStyle/>
          <a:p>
            <a:r>
              <a:rPr lang="fr-FR" sz="4000" dirty="0"/>
              <a:t>Relevés sur les maisons anciennes de Wangen</a:t>
            </a:r>
            <a:br>
              <a:rPr lang="fr-FR" sz="2800" dirty="0"/>
            </a:br>
            <a:r>
              <a:rPr lang="fr-FR" sz="2400" dirty="0"/>
              <a:t>par </a:t>
            </a:r>
            <a:r>
              <a:rPr lang="fr-FR" sz="2400" dirty="0" err="1"/>
              <a:t>J.Claude</a:t>
            </a:r>
            <a:r>
              <a:rPr lang="fr-FR" sz="2400" dirty="0"/>
              <a:t> Kuhn, président du Parc de la maison alsacienne, </a:t>
            </a:r>
            <a:br>
              <a:rPr lang="fr-FR" sz="2400" dirty="0"/>
            </a:br>
            <a:r>
              <a:rPr lang="fr-FR" sz="2400" dirty="0"/>
              <a:t>accompagné de </a:t>
            </a:r>
            <a:r>
              <a:rPr lang="fr-FR" sz="2400" dirty="0" err="1"/>
              <a:t>J.Luc</a:t>
            </a:r>
            <a:r>
              <a:rPr lang="fr-FR" sz="2400" dirty="0"/>
              <a:t>  </a:t>
            </a:r>
          </a:p>
        </p:txBody>
      </p:sp>
      <p:pic>
        <p:nvPicPr>
          <p:cNvPr id="25" name="Image 24" descr="Une image contenant bâtiment, personne, extérieur, gens&#10;&#10;Description générée automatiquement">
            <a:extLst>
              <a:ext uri="{FF2B5EF4-FFF2-40B4-BE49-F238E27FC236}">
                <a16:creationId xmlns:a16="http://schemas.microsoft.com/office/drawing/2014/main" id="{B097FA98-3D9E-47FD-AB09-693BE2E17C74}"/>
              </a:ext>
            </a:extLst>
          </p:cNvPr>
          <p:cNvPicPr>
            <a:picLocks noChangeAspect="1"/>
          </p:cNvPicPr>
          <p:nvPr/>
        </p:nvPicPr>
        <p:blipFill>
          <a:blip r:embed="rId3"/>
          <a:stretch>
            <a:fillRect/>
          </a:stretch>
        </p:blipFill>
        <p:spPr>
          <a:xfrm>
            <a:off x="1182151" y="1154830"/>
            <a:ext cx="3789875" cy="2526583"/>
          </a:xfrm>
          <a:prstGeom prst="rect">
            <a:avLst/>
          </a:prstGeom>
        </p:spPr>
      </p:pic>
      <p:pic>
        <p:nvPicPr>
          <p:cNvPr id="27" name="Image 26" descr="Une image contenant personne&#10;&#10;Description générée automatiquement">
            <a:extLst>
              <a:ext uri="{FF2B5EF4-FFF2-40B4-BE49-F238E27FC236}">
                <a16:creationId xmlns:a16="http://schemas.microsoft.com/office/drawing/2014/main" id="{5CBDD374-FFDF-4D3F-A39D-E20A764C0362}"/>
              </a:ext>
            </a:extLst>
          </p:cNvPr>
          <p:cNvPicPr>
            <a:picLocks noChangeAspect="1"/>
          </p:cNvPicPr>
          <p:nvPr/>
        </p:nvPicPr>
        <p:blipFill>
          <a:blip r:embed="rId4"/>
          <a:stretch>
            <a:fillRect/>
          </a:stretch>
        </p:blipFill>
        <p:spPr>
          <a:xfrm>
            <a:off x="7746967" y="1517839"/>
            <a:ext cx="3470763" cy="2312938"/>
          </a:xfrm>
          <a:prstGeom prst="rect">
            <a:avLst/>
          </a:prstGeom>
        </p:spPr>
      </p:pic>
      <p:pic>
        <p:nvPicPr>
          <p:cNvPr id="29" name="Image 28" descr="Une image contenant bâtiment, ciel, extérieur, roche&#10;&#10;Description générée automatiquement">
            <a:extLst>
              <a:ext uri="{FF2B5EF4-FFF2-40B4-BE49-F238E27FC236}">
                <a16:creationId xmlns:a16="http://schemas.microsoft.com/office/drawing/2014/main" id="{9514BA6E-12DD-4897-AE8F-B1C6E7DDDDD7}"/>
              </a:ext>
            </a:extLst>
          </p:cNvPr>
          <p:cNvPicPr>
            <a:picLocks noChangeAspect="1"/>
          </p:cNvPicPr>
          <p:nvPr/>
        </p:nvPicPr>
        <p:blipFill>
          <a:blip r:embed="rId5"/>
          <a:stretch>
            <a:fillRect/>
          </a:stretch>
        </p:blipFill>
        <p:spPr>
          <a:xfrm>
            <a:off x="1247853" y="4043546"/>
            <a:ext cx="3976891" cy="2650224"/>
          </a:xfrm>
          <a:prstGeom prst="rect">
            <a:avLst/>
          </a:prstGeom>
        </p:spPr>
      </p:pic>
      <p:pic>
        <p:nvPicPr>
          <p:cNvPr id="31" name="Image 30" descr="Une image contenant bâtiment, extérieur, gens, groupe&#10;&#10;Description générée automatiquement">
            <a:extLst>
              <a:ext uri="{FF2B5EF4-FFF2-40B4-BE49-F238E27FC236}">
                <a16:creationId xmlns:a16="http://schemas.microsoft.com/office/drawing/2014/main" id="{AC77B6BC-10F1-4DE3-B158-99D486A57DEB}"/>
              </a:ext>
            </a:extLst>
          </p:cNvPr>
          <p:cNvPicPr>
            <a:picLocks noChangeAspect="1"/>
          </p:cNvPicPr>
          <p:nvPr/>
        </p:nvPicPr>
        <p:blipFill>
          <a:blip r:embed="rId6"/>
          <a:stretch>
            <a:fillRect/>
          </a:stretch>
        </p:blipFill>
        <p:spPr>
          <a:xfrm>
            <a:off x="7701366" y="4387704"/>
            <a:ext cx="3577826" cy="2384285"/>
          </a:xfrm>
          <a:prstGeom prst="rect">
            <a:avLst/>
          </a:prstGeom>
        </p:spPr>
      </p:pic>
      <p:pic>
        <p:nvPicPr>
          <p:cNvPr id="6" name="Image 5" descr="Une image contenant arbre, extérieur, herbe, homme&#10;&#10;Description générée automatiquement">
            <a:extLst>
              <a:ext uri="{FF2B5EF4-FFF2-40B4-BE49-F238E27FC236}">
                <a16:creationId xmlns:a16="http://schemas.microsoft.com/office/drawing/2014/main" id="{5D10EC61-0389-4694-88CC-198573F0DE80}"/>
              </a:ext>
            </a:extLst>
          </p:cNvPr>
          <p:cNvPicPr>
            <a:picLocks noChangeAspect="1"/>
          </p:cNvPicPr>
          <p:nvPr/>
        </p:nvPicPr>
        <p:blipFill>
          <a:blip r:embed="rId7"/>
          <a:stretch>
            <a:fillRect/>
          </a:stretch>
        </p:blipFill>
        <p:spPr>
          <a:xfrm>
            <a:off x="4675394" y="1216821"/>
            <a:ext cx="3368206" cy="5499907"/>
          </a:xfrm>
          <a:prstGeom prst="rect">
            <a:avLst/>
          </a:prstGeom>
        </p:spPr>
      </p:pic>
    </p:spTree>
    <p:extLst>
      <p:ext uri="{BB962C8B-B14F-4D97-AF65-F5344CB8AC3E}">
        <p14:creationId xmlns:p14="http://schemas.microsoft.com/office/powerpoint/2010/main" val="11329661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2FFAF5-BF74-42B2-AAAC-F22F5E271D0F}"/>
              </a:ext>
            </a:extLst>
          </p:cNvPr>
          <p:cNvSpPr>
            <a:spLocks noGrp="1"/>
          </p:cNvSpPr>
          <p:nvPr>
            <p:ph type="title"/>
          </p:nvPr>
        </p:nvSpPr>
        <p:spPr>
          <a:xfrm>
            <a:off x="1534886" y="247924"/>
            <a:ext cx="9437914" cy="1753173"/>
          </a:xfrm>
        </p:spPr>
        <p:txBody>
          <a:bodyPr>
            <a:normAutofit fontScale="90000"/>
          </a:bodyPr>
          <a:lstStyle/>
          <a:p>
            <a:r>
              <a:rPr lang="fr-FR" dirty="0"/>
              <a:t>Projet de sortie au château « favorite » de Rastatt</a:t>
            </a:r>
            <a:br>
              <a:rPr lang="fr-FR" dirty="0"/>
            </a:br>
            <a:br>
              <a:rPr lang="fr-FR" dirty="0"/>
            </a:br>
            <a:r>
              <a:rPr lang="fr-FR" sz="2800" dirty="0"/>
              <a:t>Région de Baden-Baden en Allemagne –époque baroque- porcelaine et faïence</a:t>
            </a:r>
          </a:p>
        </p:txBody>
      </p:sp>
      <p:pic>
        <p:nvPicPr>
          <p:cNvPr id="5" name="Espace réservé du contenu 4" descr="Une image contenant arbre, extérieur, bâtiment, bâtiment gouvernemental&#10;&#10;Description générée automatiquement">
            <a:extLst>
              <a:ext uri="{FF2B5EF4-FFF2-40B4-BE49-F238E27FC236}">
                <a16:creationId xmlns:a16="http://schemas.microsoft.com/office/drawing/2014/main" id="{2D153FDD-1D44-413A-A61D-8517FAB920C4}"/>
              </a:ext>
            </a:extLst>
          </p:cNvPr>
          <p:cNvPicPr>
            <a:picLocks noGrp="1" noChangeAspect="1"/>
          </p:cNvPicPr>
          <p:nvPr>
            <p:ph idx="1"/>
          </p:nvPr>
        </p:nvPicPr>
        <p:blipFill>
          <a:blip r:embed="rId2"/>
          <a:stretch>
            <a:fillRect/>
          </a:stretch>
        </p:blipFill>
        <p:spPr>
          <a:xfrm>
            <a:off x="2325461" y="1646809"/>
            <a:ext cx="3641272" cy="2429962"/>
          </a:xfrm>
        </p:spPr>
      </p:pic>
      <p:pic>
        <p:nvPicPr>
          <p:cNvPr id="7" name="Image 6" descr="Une image contenant mur, intérieur&#10;&#10;Description générée automatiquement">
            <a:extLst>
              <a:ext uri="{FF2B5EF4-FFF2-40B4-BE49-F238E27FC236}">
                <a16:creationId xmlns:a16="http://schemas.microsoft.com/office/drawing/2014/main" id="{1DAB7005-18BE-427E-A19E-6A03546F9CB1}"/>
              </a:ext>
            </a:extLst>
          </p:cNvPr>
          <p:cNvPicPr>
            <a:picLocks noChangeAspect="1"/>
          </p:cNvPicPr>
          <p:nvPr/>
        </p:nvPicPr>
        <p:blipFill>
          <a:blip r:embed="rId3"/>
          <a:stretch>
            <a:fillRect/>
          </a:stretch>
        </p:blipFill>
        <p:spPr>
          <a:xfrm>
            <a:off x="7108096" y="2709148"/>
            <a:ext cx="3995334" cy="2996501"/>
          </a:xfrm>
          <a:prstGeom prst="rect">
            <a:avLst/>
          </a:prstGeom>
        </p:spPr>
      </p:pic>
      <p:pic>
        <p:nvPicPr>
          <p:cNvPr id="9" name="Image 8" descr="Une image contenant intérieur&#10;&#10;Description générée automatiquement">
            <a:extLst>
              <a:ext uri="{FF2B5EF4-FFF2-40B4-BE49-F238E27FC236}">
                <a16:creationId xmlns:a16="http://schemas.microsoft.com/office/drawing/2014/main" id="{2AFDAFB8-75A6-451C-916F-59AF325EFA8C}"/>
              </a:ext>
            </a:extLst>
          </p:cNvPr>
          <p:cNvPicPr>
            <a:picLocks noChangeAspect="1"/>
          </p:cNvPicPr>
          <p:nvPr/>
        </p:nvPicPr>
        <p:blipFill>
          <a:blip r:embed="rId4"/>
          <a:stretch>
            <a:fillRect/>
          </a:stretch>
        </p:blipFill>
        <p:spPr>
          <a:xfrm>
            <a:off x="3542535" y="4207399"/>
            <a:ext cx="3249769" cy="2437326"/>
          </a:xfrm>
          <a:prstGeom prst="rect">
            <a:avLst/>
          </a:prstGeom>
        </p:spPr>
      </p:pic>
      <p:pic>
        <p:nvPicPr>
          <p:cNvPr id="11" name="Image 10">
            <a:extLst>
              <a:ext uri="{FF2B5EF4-FFF2-40B4-BE49-F238E27FC236}">
                <a16:creationId xmlns:a16="http://schemas.microsoft.com/office/drawing/2014/main" id="{C86CE5A4-5A2A-40B7-83C4-245181077CC2}"/>
              </a:ext>
            </a:extLst>
          </p:cNvPr>
          <p:cNvPicPr>
            <a:picLocks noChangeAspect="1"/>
          </p:cNvPicPr>
          <p:nvPr/>
        </p:nvPicPr>
        <p:blipFill>
          <a:blip r:embed="rId5"/>
          <a:stretch>
            <a:fillRect/>
          </a:stretch>
        </p:blipFill>
        <p:spPr>
          <a:xfrm>
            <a:off x="1611086" y="4991274"/>
            <a:ext cx="1428750" cy="1428750"/>
          </a:xfrm>
          <a:prstGeom prst="rect">
            <a:avLst/>
          </a:prstGeom>
        </p:spPr>
      </p:pic>
    </p:spTree>
    <p:extLst>
      <p:ext uri="{BB962C8B-B14F-4D97-AF65-F5344CB8AC3E}">
        <p14:creationId xmlns:p14="http://schemas.microsoft.com/office/powerpoint/2010/main" val="2158046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id="{55980737-1E33-40A8-819D-C20C41E4F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6ABBD51A-FA48-44B8-B184-A40D7F134F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8" name="Picture 27">
            <a:extLst>
              <a:ext uri="{FF2B5EF4-FFF2-40B4-BE49-F238E27FC236}">
                <a16:creationId xmlns:a16="http://schemas.microsoft.com/office/drawing/2014/main" id="{510188A9-F0D9-4FE9-85DC-2179145278C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0" name="Rectangle 29">
            <a:extLst>
              <a:ext uri="{FF2B5EF4-FFF2-40B4-BE49-F238E27FC236}">
                <a16:creationId xmlns:a16="http://schemas.microsoft.com/office/drawing/2014/main" id="{32927575-BD84-44B6-BE49-E0C7EDD0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FDF09A-B960-49F4-BAEB-DA397BDCD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91BE6C0-4118-460B-90C2-160041247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10697D4-11C7-4552-861F-377F710A837D}"/>
              </a:ext>
            </a:extLst>
          </p:cNvPr>
          <p:cNvSpPr>
            <a:spLocks noGrp="1"/>
          </p:cNvSpPr>
          <p:nvPr>
            <p:ph type="title"/>
          </p:nvPr>
        </p:nvSpPr>
        <p:spPr>
          <a:xfrm>
            <a:off x="1969804" y="3428998"/>
            <a:ext cx="2668479" cy="2268559"/>
          </a:xfrm>
        </p:spPr>
        <p:txBody>
          <a:bodyPr vert="horz" lIns="91440" tIns="45720" rIns="91440" bIns="45720" rtlCol="0" anchor="t">
            <a:normAutofit/>
          </a:bodyPr>
          <a:lstStyle/>
          <a:p>
            <a:r>
              <a:rPr lang="en-US" sz="3200"/>
              <a:t>Saint Martin 2021 ?</a:t>
            </a:r>
          </a:p>
        </p:txBody>
      </p:sp>
      <p:pic>
        <p:nvPicPr>
          <p:cNvPr id="5" name="Espace réservé du contenu 4" descr="Une image contenant texte, reçu&#10;&#10;Description générée automatiquement">
            <a:extLst>
              <a:ext uri="{FF2B5EF4-FFF2-40B4-BE49-F238E27FC236}">
                <a16:creationId xmlns:a16="http://schemas.microsoft.com/office/drawing/2014/main" id="{89AB192C-D3FD-44CF-A77F-314CE7853ED2}"/>
              </a:ext>
            </a:extLst>
          </p:cNvPr>
          <p:cNvPicPr>
            <a:picLocks noGrp="1" noChangeAspect="1"/>
          </p:cNvPicPr>
          <p:nvPr>
            <p:ph idx="1"/>
          </p:nvPr>
        </p:nvPicPr>
        <p:blipFill>
          <a:blip r:embed="rId5"/>
          <a:stretch>
            <a:fillRect/>
          </a:stretch>
        </p:blipFill>
        <p:spPr>
          <a:xfrm>
            <a:off x="5985935" y="647191"/>
            <a:ext cx="4214945" cy="556428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36" name="Rectangle 35">
            <a:extLst>
              <a:ext uri="{FF2B5EF4-FFF2-40B4-BE49-F238E27FC236}">
                <a16:creationId xmlns:a16="http://schemas.microsoft.com/office/drawing/2014/main" id="{15B5C763-A6E8-4D31-B139-30D083B82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218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sp useBgFill="1">
        <p:nvSpPr>
          <p:cNvPr id="72" name="Rectangle 58">
            <a:extLst>
              <a:ext uri="{FF2B5EF4-FFF2-40B4-BE49-F238E27FC236}">
                <a16:creationId xmlns:a16="http://schemas.microsoft.com/office/drawing/2014/main" id="{662F7B5F-69B9-41D9-BD9A-2A7F1118B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60">
            <a:extLst>
              <a:ext uri="{FF2B5EF4-FFF2-40B4-BE49-F238E27FC236}">
                <a16:creationId xmlns:a16="http://schemas.microsoft.com/office/drawing/2014/main" id="{B484EE50-7D13-4A99-9152-609AE84ACF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4" name="Picture 62">
            <a:extLst>
              <a:ext uri="{FF2B5EF4-FFF2-40B4-BE49-F238E27FC236}">
                <a16:creationId xmlns:a16="http://schemas.microsoft.com/office/drawing/2014/main" id="{8F607DBD-3FFF-424E-80D2-8061AC5FE7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5" name="Rectangle 64">
            <a:extLst>
              <a:ext uri="{FF2B5EF4-FFF2-40B4-BE49-F238E27FC236}">
                <a16:creationId xmlns:a16="http://schemas.microsoft.com/office/drawing/2014/main" id="{0CA1AF17-15FE-4FB8-A4CB-942AC134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6">
            <a:extLst>
              <a:ext uri="{FF2B5EF4-FFF2-40B4-BE49-F238E27FC236}">
                <a16:creationId xmlns:a16="http://schemas.microsoft.com/office/drawing/2014/main" id="{D901EDCD-40E3-40D5-BCE4-803F7A4D6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8">
            <a:extLst>
              <a:ext uri="{FF2B5EF4-FFF2-40B4-BE49-F238E27FC236}">
                <a16:creationId xmlns:a16="http://schemas.microsoft.com/office/drawing/2014/main" id="{36E840EA-C6A5-48DA-A3B5-BE430C89C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344B303-C1B6-4365-84DF-3340052B2F17}"/>
              </a:ext>
            </a:extLst>
          </p:cNvPr>
          <p:cNvSpPr>
            <a:spLocks noGrp="1"/>
          </p:cNvSpPr>
          <p:nvPr>
            <p:ph type="ctrTitle"/>
          </p:nvPr>
        </p:nvSpPr>
        <p:spPr>
          <a:xfrm>
            <a:off x="1449931" y="3004458"/>
            <a:ext cx="3520485" cy="3207018"/>
          </a:xfrm>
        </p:spPr>
        <p:txBody>
          <a:bodyPr>
            <a:noAutofit/>
          </a:bodyPr>
          <a:lstStyle/>
          <a:p>
            <a:r>
              <a:rPr lang="fr-FR" sz="2400" dirty="0"/>
              <a:t>Le cercle d’Histoire(s) de Wangen témoigne sa réelle reconnaissance </a:t>
            </a:r>
            <a:br>
              <a:rPr lang="fr-FR" sz="2400" dirty="0"/>
            </a:br>
            <a:r>
              <a:rPr lang="fr-FR" sz="2400" dirty="0"/>
              <a:t>et ses chaleureux remerciements</a:t>
            </a:r>
            <a:br>
              <a:rPr lang="fr-FR" sz="2400" dirty="0"/>
            </a:br>
            <a:r>
              <a:rPr lang="fr-FR" sz="2400" dirty="0"/>
              <a:t> à </a:t>
            </a:r>
            <a:r>
              <a:rPr lang="fr-FR" sz="2400" dirty="0" err="1"/>
              <a:t>Gesine</a:t>
            </a:r>
            <a:r>
              <a:rPr lang="fr-FR" sz="2400" dirty="0"/>
              <a:t> </a:t>
            </a:r>
            <a:r>
              <a:rPr lang="fr-FR" sz="2400" dirty="0" err="1"/>
              <a:t>Déserbais</a:t>
            </a:r>
            <a:r>
              <a:rPr lang="fr-FR" sz="2400" dirty="0"/>
              <a:t> pour son engagement et ses accomplissements au sein de l’association  </a:t>
            </a:r>
          </a:p>
        </p:txBody>
      </p:sp>
      <p:sp>
        <p:nvSpPr>
          <p:cNvPr id="3" name="Sous-titre 2">
            <a:extLst>
              <a:ext uri="{FF2B5EF4-FFF2-40B4-BE49-F238E27FC236}">
                <a16:creationId xmlns:a16="http://schemas.microsoft.com/office/drawing/2014/main" id="{499A3039-F74F-4648-87F6-E38B419AF413}"/>
              </a:ext>
            </a:extLst>
          </p:cNvPr>
          <p:cNvSpPr>
            <a:spLocks noGrp="1"/>
          </p:cNvSpPr>
          <p:nvPr>
            <p:ph type="subTitle" idx="1"/>
          </p:nvPr>
        </p:nvSpPr>
        <p:spPr>
          <a:xfrm>
            <a:off x="2831793" y="1371600"/>
            <a:ext cx="1250349" cy="1389808"/>
          </a:xfrm>
        </p:spPr>
        <p:txBody>
          <a:bodyPr>
            <a:normAutofit/>
          </a:bodyPr>
          <a:lstStyle/>
          <a:p>
            <a:endParaRPr lang="fr-FR" sz="1600" dirty="0"/>
          </a:p>
        </p:txBody>
      </p:sp>
      <p:pic>
        <p:nvPicPr>
          <p:cNvPr id="5" name="Image 4" descr="Une image contenant intérieur, plafond, pièce&#10;&#10;Description générée automatiquement">
            <a:extLst>
              <a:ext uri="{FF2B5EF4-FFF2-40B4-BE49-F238E27FC236}">
                <a16:creationId xmlns:a16="http://schemas.microsoft.com/office/drawing/2014/main" id="{C00B13E7-C25E-441E-BFB0-4E1E1B185F41}"/>
              </a:ext>
            </a:extLst>
          </p:cNvPr>
          <p:cNvPicPr>
            <a:picLocks noChangeAspect="1"/>
          </p:cNvPicPr>
          <p:nvPr/>
        </p:nvPicPr>
        <p:blipFill rotWithShape="1">
          <a:blip r:embed="rId5"/>
          <a:srcRect l="10582" r="25870"/>
          <a:stretch/>
        </p:blipFill>
        <p:spPr>
          <a:xfrm>
            <a:off x="5444747" y="647191"/>
            <a:ext cx="5297322" cy="5564284"/>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71" name="Rectangle 70">
            <a:extLst>
              <a:ext uri="{FF2B5EF4-FFF2-40B4-BE49-F238E27FC236}">
                <a16:creationId xmlns:a16="http://schemas.microsoft.com/office/drawing/2014/main" id="{84AC7A41-04AF-4CF9-A478-43411F9B5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a:extLst>
              <a:ext uri="{FF2B5EF4-FFF2-40B4-BE49-F238E27FC236}">
                <a16:creationId xmlns:a16="http://schemas.microsoft.com/office/drawing/2014/main" id="{0D3D0D4B-4181-4204-B97E-D9AE4BD63F8C}"/>
              </a:ext>
            </a:extLst>
          </p:cNvPr>
          <p:cNvPicPr>
            <a:picLocks noChangeAspect="1"/>
          </p:cNvPicPr>
          <p:nvPr/>
        </p:nvPicPr>
        <p:blipFill>
          <a:blip r:embed="rId6"/>
          <a:stretch>
            <a:fillRect/>
          </a:stretch>
        </p:blipFill>
        <p:spPr>
          <a:xfrm>
            <a:off x="2542568" y="1093667"/>
            <a:ext cx="1716380" cy="1716380"/>
          </a:xfrm>
          <a:prstGeom prst="rect">
            <a:avLst/>
          </a:prstGeom>
        </p:spPr>
      </p:pic>
    </p:spTree>
    <p:extLst>
      <p:ext uri="{BB962C8B-B14F-4D97-AF65-F5344CB8AC3E}">
        <p14:creationId xmlns:p14="http://schemas.microsoft.com/office/powerpoint/2010/main" val="968662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B88F4-1B84-4010-9E42-622709D10868}"/>
              </a:ext>
            </a:extLst>
          </p:cNvPr>
          <p:cNvSpPr/>
          <p:nvPr/>
        </p:nvSpPr>
        <p:spPr>
          <a:xfrm>
            <a:off x="1549400" y="165099"/>
            <a:ext cx="8902700" cy="5909310"/>
          </a:xfrm>
          <a:prstGeom prst="rect">
            <a:avLst/>
          </a:prstGeom>
        </p:spPr>
        <p:txBody>
          <a:bodyPr wrap="square">
            <a:spAutoFit/>
          </a:bodyPr>
          <a:lstStyle/>
          <a:p>
            <a:r>
              <a:rPr lang="fr-FR" dirty="0"/>
              <a:t>Ordre du jour :</a:t>
            </a:r>
          </a:p>
          <a:p>
            <a:r>
              <a:rPr lang="fr-FR" dirty="0"/>
              <a:t>1.	Mot de bienvenue de la présidente.</a:t>
            </a:r>
          </a:p>
          <a:p>
            <a:r>
              <a:rPr lang="fr-FR" dirty="0"/>
              <a:t>2.	Approbation du PV de l’AG 2018.</a:t>
            </a:r>
          </a:p>
          <a:p>
            <a:r>
              <a:rPr lang="fr-FR" dirty="0"/>
              <a:t>3.	Rapport d’activité 2018.</a:t>
            </a:r>
          </a:p>
          <a:p>
            <a:r>
              <a:rPr lang="fr-FR" dirty="0"/>
              <a:t>4.	Rapport financier – Rapport des réviseurs aux comptes – Renouvellement des réviseurs – Cotisations.</a:t>
            </a:r>
          </a:p>
          <a:p>
            <a:r>
              <a:rPr lang="fr-FR" dirty="0"/>
              <a:t>5.	Renouvellement des membres du bureau.</a:t>
            </a:r>
          </a:p>
          <a:p>
            <a:r>
              <a:rPr lang="fr-FR" dirty="0"/>
              <a:t>6.	Projets en cours ou à venir.</a:t>
            </a:r>
          </a:p>
          <a:p>
            <a:r>
              <a:rPr lang="fr-FR" dirty="0"/>
              <a:t>7.	Intervention de Monsieur le Maire.</a:t>
            </a:r>
          </a:p>
          <a:p>
            <a:r>
              <a:rPr lang="fr-FR" dirty="0"/>
              <a:t>8.	Divers. </a:t>
            </a:r>
          </a:p>
          <a:p>
            <a:endParaRPr lang="fr-FR" dirty="0"/>
          </a:p>
          <a:p>
            <a:r>
              <a:rPr lang="fr-FR" dirty="0"/>
              <a:t>1.	Mot de bienvenue de la présidente.</a:t>
            </a:r>
          </a:p>
          <a:p>
            <a:r>
              <a:rPr lang="fr-FR" dirty="0"/>
              <a:t>Christine Jung salue les personnes  venues de près ou de plus loin et les remercie chaleureusement pour leur présence. Elle précise que cette soirée va se dérouler en 3 temps : la partie statutaire aura lieu d’abord, puis Jean-Luc Lutz fera une présentation et une exposition de moules à gâteaux anciens d’Alsace et en 3e partie, un moment convivial avec le verre de l’amitié. </a:t>
            </a:r>
          </a:p>
          <a:p>
            <a:endParaRPr lang="fr-FR" dirty="0"/>
          </a:p>
          <a:p>
            <a:r>
              <a:rPr lang="fr-FR" dirty="0"/>
              <a:t>2.	Approbation du PV de l’AG   2018.</a:t>
            </a:r>
          </a:p>
          <a:p>
            <a:r>
              <a:rPr lang="fr-FR" dirty="0"/>
              <a:t>Félicie </a:t>
            </a:r>
            <a:r>
              <a:rPr lang="fr-FR" dirty="0" err="1"/>
              <a:t>Uhlrich</a:t>
            </a:r>
            <a:r>
              <a:rPr lang="fr-FR" dirty="0"/>
              <a:t> présente le PV  qui est approuvé à l’unanimité. Elle informe qu’en 2020 le PV pourrait être  adressé par courrier ou courriel à chaque membre en</a:t>
            </a:r>
          </a:p>
        </p:txBody>
      </p:sp>
    </p:spTree>
    <p:extLst>
      <p:ext uri="{BB962C8B-B14F-4D97-AF65-F5344CB8AC3E}">
        <p14:creationId xmlns:p14="http://schemas.microsoft.com/office/powerpoint/2010/main" val="4124631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 4" descr="Une image contenant herbe, personne, extérieur&#10;&#10;Description générée automatiquement">
            <a:extLst>
              <a:ext uri="{FF2B5EF4-FFF2-40B4-BE49-F238E27FC236}">
                <a16:creationId xmlns:a16="http://schemas.microsoft.com/office/drawing/2014/main" id="{32B18BBE-1D56-42A7-B59A-2F744A5DC94E}"/>
              </a:ext>
            </a:extLst>
          </p:cNvPr>
          <p:cNvPicPr>
            <a:picLocks noChangeAspect="1"/>
          </p:cNvPicPr>
          <p:nvPr/>
        </p:nvPicPr>
        <p:blipFill rotWithShape="1">
          <a:blip r:embed="rId2"/>
          <a:srcRect t="15772" r="2" b="2"/>
          <a:stretch/>
        </p:blipFill>
        <p:spPr>
          <a:xfrm>
            <a:off x="1" y="10"/>
            <a:ext cx="6099048" cy="3428990"/>
          </a:xfrm>
          <a:prstGeom prst="rect">
            <a:avLst/>
          </a:prstGeom>
        </p:spPr>
      </p:pic>
      <p:pic>
        <p:nvPicPr>
          <p:cNvPr id="9" name="Image 8" descr="Une image contenant plante, fleur, rose, fermer&#10;&#10;Description générée automatiquement">
            <a:extLst>
              <a:ext uri="{FF2B5EF4-FFF2-40B4-BE49-F238E27FC236}">
                <a16:creationId xmlns:a16="http://schemas.microsoft.com/office/drawing/2014/main" id="{CBF3B782-F8AD-4A65-B8E9-645EDFB7A6EE}"/>
              </a:ext>
            </a:extLst>
          </p:cNvPr>
          <p:cNvPicPr>
            <a:picLocks noChangeAspect="1"/>
          </p:cNvPicPr>
          <p:nvPr/>
        </p:nvPicPr>
        <p:blipFill rotWithShape="1">
          <a:blip r:embed="rId3"/>
          <a:srcRect t="101" r="2" b="15674"/>
          <a:stretch/>
        </p:blipFill>
        <p:spPr>
          <a:xfrm>
            <a:off x="6092952" y="10"/>
            <a:ext cx="6099048" cy="3428990"/>
          </a:xfrm>
          <a:prstGeom prst="rect">
            <a:avLst/>
          </a:prstGeom>
        </p:spPr>
      </p:pic>
      <p:pic>
        <p:nvPicPr>
          <p:cNvPr id="3" name="Image 2" descr="Une image contenant personne, intérieur, mur, table de salle à manger&#10;&#10;Description générée automatiquement">
            <a:extLst>
              <a:ext uri="{FF2B5EF4-FFF2-40B4-BE49-F238E27FC236}">
                <a16:creationId xmlns:a16="http://schemas.microsoft.com/office/drawing/2014/main" id="{0DACE3F9-72BB-4026-B922-62F9BC6220F4}"/>
              </a:ext>
            </a:extLst>
          </p:cNvPr>
          <p:cNvPicPr>
            <a:picLocks noChangeAspect="1"/>
          </p:cNvPicPr>
          <p:nvPr/>
        </p:nvPicPr>
        <p:blipFill rotWithShape="1">
          <a:blip r:embed="rId4"/>
          <a:srcRect t="5481" r="2" b="19558"/>
          <a:stretch/>
        </p:blipFill>
        <p:spPr>
          <a:xfrm>
            <a:off x="1" y="3429000"/>
            <a:ext cx="6099048" cy="3429000"/>
          </a:xfrm>
          <a:prstGeom prst="rect">
            <a:avLst/>
          </a:prstGeom>
        </p:spPr>
      </p:pic>
      <p:pic>
        <p:nvPicPr>
          <p:cNvPr id="7" name="Image 6" descr="Une image contenant extérieur, herbe, personne, table de salle à manger&#10;&#10;Description générée automatiquement">
            <a:extLst>
              <a:ext uri="{FF2B5EF4-FFF2-40B4-BE49-F238E27FC236}">
                <a16:creationId xmlns:a16="http://schemas.microsoft.com/office/drawing/2014/main" id="{F0C3D2CF-0401-4ADD-8E47-F2B20AD4BEB6}"/>
              </a:ext>
            </a:extLst>
          </p:cNvPr>
          <p:cNvPicPr>
            <a:picLocks noChangeAspect="1"/>
          </p:cNvPicPr>
          <p:nvPr/>
        </p:nvPicPr>
        <p:blipFill rotWithShape="1">
          <a:blip r:embed="rId5"/>
          <a:srcRect t="11889" r="2" b="3885"/>
          <a:stretch/>
        </p:blipFill>
        <p:spPr>
          <a:xfrm>
            <a:off x="6092952" y="3429000"/>
            <a:ext cx="6099048" cy="3429000"/>
          </a:xfrm>
          <a:prstGeom prst="rect">
            <a:avLst/>
          </a:prstGeom>
        </p:spPr>
      </p:pic>
    </p:spTree>
    <p:extLst>
      <p:ext uri="{BB962C8B-B14F-4D97-AF65-F5344CB8AC3E}">
        <p14:creationId xmlns:p14="http://schemas.microsoft.com/office/powerpoint/2010/main" val="543577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EEE2EA-18BA-4B62-9754-BDD8B7CC38C7}"/>
              </a:ext>
            </a:extLst>
          </p:cNvPr>
          <p:cNvSpPr>
            <a:spLocks noGrp="1"/>
          </p:cNvSpPr>
          <p:nvPr>
            <p:ph type="title"/>
          </p:nvPr>
        </p:nvSpPr>
        <p:spPr>
          <a:xfrm>
            <a:off x="2611809" y="808056"/>
            <a:ext cx="7433892" cy="1077229"/>
          </a:xfrm>
        </p:spPr>
        <p:txBody>
          <a:bodyPr/>
          <a:lstStyle/>
          <a:p>
            <a:r>
              <a:rPr lang="fr-FR" dirty="0"/>
              <a:t>Intervention de Monsieur le Maire</a:t>
            </a:r>
          </a:p>
        </p:txBody>
      </p:sp>
      <p:pic>
        <p:nvPicPr>
          <p:cNvPr id="7" name="Espace réservé du contenu 6" descr="Une image contenant texte&#10;&#10;Description générée automatiquement">
            <a:extLst>
              <a:ext uri="{FF2B5EF4-FFF2-40B4-BE49-F238E27FC236}">
                <a16:creationId xmlns:a16="http://schemas.microsoft.com/office/drawing/2014/main" id="{012D5A75-D91E-4667-8AC0-6D199AEB57FB}"/>
              </a:ext>
            </a:extLst>
          </p:cNvPr>
          <p:cNvPicPr>
            <a:picLocks noGrp="1" noChangeAspect="1"/>
          </p:cNvPicPr>
          <p:nvPr>
            <p:ph idx="1"/>
          </p:nvPr>
        </p:nvPicPr>
        <p:blipFill>
          <a:blip r:embed="rId2"/>
          <a:stretch>
            <a:fillRect/>
          </a:stretch>
        </p:blipFill>
        <p:spPr>
          <a:xfrm>
            <a:off x="3750891" y="1762125"/>
            <a:ext cx="5829300" cy="3867150"/>
          </a:xfrm>
        </p:spPr>
      </p:pic>
    </p:spTree>
    <p:extLst>
      <p:ext uri="{BB962C8B-B14F-4D97-AF65-F5344CB8AC3E}">
        <p14:creationId xmlns:p14="http://schemas.microsoft.com/office/powerpoint/2010/main" val="31003750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 name="Picture 11">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4" name="Rectangle 13">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24" name="Rectangle 23">
            <a:extLst>
              <a:ext uri="{FF2B5EF4-FFF2-40B4-BE49-F238E27FC236}">
                <a16:creationId xmlns:a16="http://schemas.microsoft.com/office/drawing/2014/main" id="{3E740FE0-94C1-44D5-825E-CEF14886AD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B75EF86-8A3C-4191-8E2E-A8B9D7C321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8" name="Picture 27">
            <a:extLst>
              <a:ext uri="{FF2B5EF4-FFF2-40B4-BE49-F238E27FC236}">
                <a16:creationId xmlns:a16="http://schemas.microsoft.com/office/drawing/2014/main" id="{8CF53495-6465-4C40-8A80-2655A60DE7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0" name="Rectangle 29">
            <a:extLst>
              <a:ext uri="{FF2B5EF4-FFF2-40B4-BE49-F238E27FC236}">
                <a16:creationId xmlns:a16="http://schemas.microsoft.com/office/drawing/2014/main" id="{4CDE0F52-E392-4D74-AF11-D595AF168F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F2B2AAC-A754-4682-AAC3-FC47D53263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9B73AD-36D2-497A-B737-17A27B4D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631134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5A1DE77-6E7A-4B9A-91C7-5552C0D90F0F}"/>
              </a:ext>
            </a:extLst>
          </p:cNvPr>
          <p:cNvSpPr>
            <a:spLocks noGrp="1"/>
          </p:cNvSpPr>
          <p:nvPr>
            <p:ph type="title"/>
          </p:nvPr>
        </p:nvSpPr>
        <p:spPr>
          <a:xfrm>
            <a:off x="1495695" y="3428998"/>
            <a:ext cx="5580288" cy="2268559"/>
          </a:xfrm>
        </p:spPr>
        <p:txBody>
          <a:bodyPr vert="horz" lIns="91440" tIns="45720" rIns="91440" bIns="45720" rtlCol="0" anchor="t">
            <a:normAutofit/>
          </a:bodyPr>
          <a:lstStyle/>
          <a:p>
            <a:r>
              <a:rPr lang="en-US" sz="2900" dirty="0" err="1"/>
              <a:t>Clôture</a:t>
            </a:r>
            <a:r>
              <a:rPr lang="en-US" sz="2900" dirty="0"/>
              <a:t> de </a:t>
            </a:r>
            <a:r>
              <a:rPr lang="en-US" sz="2900" dirty="0" err="1"/>
              <a:t>l’assemblée</a:t>
            </a:r>
            <a:r>
              <a:rPr lang="en-US" sz="2900" dirty="0"/>
              <a:t> Générale</a:t>
            </a:r>
            <a:br>
              <a:rPr lang="en-US" sz="2900" dirty="0"/>
            </a:br>
            <a:br>
              <a:rPr lang="en-US" sz="2900" dirty="0"/>
            </a:br>
            <a:r>
              <a:rPr lang="en-US" sz="2900" dirty="0"/>
              <a:t>Merci de </a:t>
            </a:r>
            <a:r>
              <a:rPr lang="en-US" sz="2900" dirty="0" err="1"/>
              <a:t>votre</a:t>
            </a:r>
            <a:r>
              <a:rPr lang="en-US" sz="2900" dirty="0"/>
              <a:t> attention et de </a:t>
            </a:r>
            <a:r>
              <a:rPr lang="en-US" sz="2900" dirty="0" err="1"/>
              <a:t>votre</a:t>
            </a:r>
            <a:r>
              <a:rPr lang="en-US" sz="2900" dirty="0"/>
              <a:t> </a:t>
            </a:r>
            <a:r>
              <a:rPr lang="en-US" sz="2900" dirty="0" err="1"/>
              <a:t>écoute</a:t>
            </a:r>
            <a:r>
              <a:rPr lang="en-US" sz="2900" dirty="0"/>
              <a:t>    </a:t>
            </a:r>
          </a:p>
        </p:txBody>
      </p:sp>
      <p:sp>
        <p:nvSpPr>
          <p:cNvPr id="36" name="Rectangle 35">
            <a:extLst>
              <a:ext uri="{FF2B5EF4-FFF2-40B4-BE49-F238E27FC236}">
                <a16:creationId xmlns:a16="http://schemas.microsoft.com/office/drawing/2014/main" id="{79331AFD-DAB8-4BF5-A691-454AB3FD1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8874" y="0"/>
            <a:ext cx="40660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graphiques vectoriels, clipart&#10;&#10;Description générée automatiquement">
            <a:extLst>
              <a:ext uri="{FF2B5EF4-FFF2-40B4-BE49-F238E27FC236}">
                <a16:creationId xmlns:a16="http://schemas.microsoft.com/office/drawing/2014/main" id="{F9A47F6E-5D3B-4825-AAAA-B626EB078C41}"/>
              </a:ext>
            </a:extLst>
          </p:cNvPr>
          <p:cNvPicPr>
            <a:picLocks noGrp="1" noChangeAspect="1"/>
          </p:cNvPicPr>
          <p:nvPr>
            <p:ph idx="1"/>
          </p:nvPr>
        </p:nvPicPr>
        <p:blipFill>
          <a:blip r:embed="rId5"/>
          <a:stretch>
            <a:fillRect/>
          </a:stretch>
        </p:blipFill>
        <p:spPr>
          <a:xfrm>
            <a:off x="7640260" y="1021831"/>
            <a:ext cx="3425327" cy="4814337"/>
          </a:xfrm>
          <a:prstGeom prst="rect">
            <a:avLst/>
          </a:prstGeom>
          <a:ln w="12700">
            <a:noFill/>
          </a:ln>
        </p:spPr>
      </p:pic>
      <p:sp>
        <p:nvSpPr>
          <p:cNvPr id="38" name="Rectangle 37">
            <a:extLst>
              <a:ext uri="{FF2B5EF4-FFF2-40B4-BE49-F238E27FC236}">
                <a16:creationId xmlns:a16="http://schemas.microsoft.com/office/drawing/2014/main" id="{DC4B09FC-4E62-44E1-AE24-817BF91D1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4138" y="231959"/>
            <a:ext cx="3587890" cy="6383912"/>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89FE900-2765-4A0A-8695-2329E0C8A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CAF6E844-65EA-4D3A-9C65-B16792C4A163}"/>
              </a:ext>
            </a:extLst>
          </p:cNvPr>
          <p:cNvPicPr>
            <a:picLocks noChangeAspect="1"/>
          </p:cNvPicPr>
          <p:nvPr/>
        </p:nvPicPr>
        <p:blipFill>
          <a:blip r:embed="rId6"/>
          <a:stretch>
            <a:fillRect/>
          </a:stretch>
        </p:blipFill>
        <p:spPr>
          <a:xfrm>
            <a:off x="3242435" y="735898"/>
            <a:ext cx="2138988" cy="2138988"/>
          </a:xfrm>
          <a:prstGeom prst="rect">
            <a:avLst/>
          </a:prstGeom>
        </p:spPr>
      </p:pic>
    </p:spTree>
    <p:extLst>
      <p:ext uri="{BB962C8B-B14F-4D97-AF65-F5344CB8AC3E}">
        <p14:creationId xmlns:p14="http://schemas.microsoft.com/office/powerpoint/2010/main" val="335296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25533D-2ADC-466D-83D8-B15294D39BF4}"/>
              </a:ext>
            </a:extLst>
          </p:cNvPr>
          <p:cNvSpPr/>
          <p:nvPr/>
        </p:nvSpPr>
        <p:spPr>
          <a:xfrm>
            <a:off x="1714500" y="152400"/>
            <a:ext cx="8763000" cy="2031325"/>
          </a:xfrm>
          <a:prstGeom prst="rect">
            <a:avLst/>
          </a:prstGeom>
        </p:spPr>
        <p:txBody>
          <a:bodyPr wrap="square">
            <a:spAutoFit/>
          </a:bodyPr>
          <a:lstStyle/>
          <a:p>
            <a:r>
              <a:rPr lang="fr-FR" dirty="0"/>
              <a:t>même temps que l’invitation à l’AG, ce qui permettra à chacun d’en prendre connaissance avant la réunion.</a:t>
            </a:r>
          </a:p>
          <a:p>
            <a:endParaRPr lang="fr-FR" dirty="0"/>
          </a:p>
          <a:p>
            <a:r>
              <a:rPr lang="fr-FR" dirty="0"/>
              <a:t>3.	Rapport d’activité  2018</a:t>
            </a:r>
          </a:p>
          <a:p>
            <a:r>
              <a:rPr lang="fr-FR" dirty="0"/>
              <a:t>Grâce à la projection des photos des différentes manifestations qui ont eu lieu en 2019 (site : histoire-</a:t>
            </a:r>
            <a:r>
              <a:rPr lang="fr-FR" dirty="0" err="1"/>
              <a:t>wangen.alsace</a:t>
            </a:r>
            <a:r>
              <a:rPr lang="fr-FR" dirty="0"/>
              <a:t>), nous revivons : </a:t>
            </a:r>
          </a:p>
          <a:p>
            <a:r>
              <a:rPr lang="fr-FR" dirty="0"/>
              <a:t>- la conférence de Mme </a:t>
            </a:r>
            <a:r>
              <a:rPr lang="fr-FR" dirty="0" err="1"/>
              <a:t>M.Thérèse</a:t>
            </a:r>
            <a:r>
              <a:rPr lang="fr-FR" dirty="0"/>
              <a:t> Fischer du 10 mars </a:t>
            </a:r>
          </a:p>
        </p:txBody>
      </p:sp>
      <p:sp>
        <p:nvSpPr>
          <p:cNvPr id="3" name="Rectangle 2">
            <a:extLst>
              <a:ext uri="{FF2B5EF4-FFF2-40B4-BE49-F238E27FC236}">
                <a16:creationId xmlns:a16="http://schemas.microsoft.com/office/drawing/2014/main" id="{F27FF2E6-1DE4-47B7-9C4B-7041AB4EEF24}"/>
              </a:ext>
            </a:extLst>
          </p:cNvPr>
          <p:cNvSpPr/>
          <p:nvPr/>
        </p:nvSpPr>
        <p:spPr>
          <a:xfrm>
            <a:off x="1447800" y="2460724"/>
            <a:ext cx="9245600" cy="2585323"/>
          </a:xfrm>
          <a:prstGeom prst="rect">
            <a:avLst/>
          </a:prstGeom>
        </p:spPr>
        <p:txBody>
          <a:bodyPr wrap="square">
            <a:spAutoFit/>
          </a:bodyPr>
          <a:lstStyle/>
          <a:p>
            <a:r>
              <a:rPr lang="fr-FR" dirty="0"/>
              <a:t>- l’accueil des différents groupes qui ont demandé des visites du village (27 mars – 23 juin – 30 sept – 5 </a:t>
            </a:r>
            <a:r>
              <a:rPr lang="fr-FR" dirty="0" err="1"/>
              <a:t>oct</a:t>
            </a:r>
            <a:r>
              <a:rPr lang="fr-FR" dirty="0"/>
              <a:t> – 11 </a:t>
            </a:r>
            <a:r>
              <a:rPr lang="fr-FR" dirty="0" err="1"/>
              <a:t>oct</a:t>
            </a:r>
            <a:r>
              <a:rPr lang="fr-FR" dirty="0"/>
              <a:t> – 7nov)</a:t>
            </a:r>
          </a:p>
          <a:p>
            <a:r>
              <a:rPr lang="fr-FR" dirty="0"/>
              <a:t>- les visites en alsacien (E </a:t>
            </a:r>
            <a:r>
              <a:rPr lang="fr-FR" dirty="0" err="1"/>
              <a:t>Friehjohr</a:t>
            </a:r>
            <a:r>
              <a:rPr lang="fr-FR" dirty="0"/>
              <a:t> fer </a:t>
            </a:r>
            <a:r>
              <a:rPr lang="fr-FR" dirty="0" err="1"/>
              <a:t>unsri</a:t>
            </a:r>
            <a:r>
              <a:rPr lang="fr-FR" dirty="0"/>
              <a:t> </a:t>
            </a:r>
            <a:r>
              <a:rPr lang="fr-FR" dirty="0" err="1"/>
              <a:t>Sproch</a:t>
            </a:r>
            <a:r>
              <a:rPr lang="fr-FR" dirty="0"/>
              <a:t>) les 13 et 20 mai</a:t>
            </a:r>
          </a:p>
          <a:p>
            <a:r>
              <a:rPr lang="fr-FR" dirty="0"/>
              <a:t>- les visites accompagnées de l’été les 11, 18, 25 juillet, 1, 8, 22 août </a:t>
            </a:r>
          </a:p>
          <a:p>
            <a:r>
              <a:rPr lang="fr-FR" dirty="0"/>
              <a:t>- la journée Tapas et Remparts le 20 mai (initiée par Alsace Destination Tourisme, avec la participation de la commune et d’autres bénévoles)</a:t>
            </a:r>
          </a:p>
          <a:p>
            <a:r>
              <a:rPr lang="fr-FR" dirty="0"/>
              <a:t>- la journée du patrimoine le 15 sept. dont le thème était « l’art du partage », en association avec la commune et les écoles d’où l’organisation d’un jeu de piste pour les enfants afin de les faire trouver des lieux remarquables du village.</a:t>
            </a:r>
          </a:p>
        </p:txBody>
      </p:sp>
    </p:spTree>
    <p:extLst>
      <p:ext uri="{BB962C8B-B14F-4D97-AF65-F5344CB8AC3E}">
        <p14:creationId xmlns:p14="http://schemas.microsoft.com/office/powerpoint/2010/main" val="297391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E759DE-AA69-492F-A740-6492529B75DF}"/>
              </a:ext>
            </a:extLst>
          </p:cNvPr>
          <p:cNvSpPr/>
          <p:nvPr/>
        </p:nvSpPr>
        <p:spPr>
          <a:xfrm>
            <a:off x="1358900" y="0"/>
            <a:ext cx="9156700" cy="2862322"/>
          </a:xfrm>
          <a:prstGeom prst="rect">
            <a:avLst/>
          </a:prstGeom>
        </p:spPr>
        <p:txBody>
          <a:bodyPr wrap="square">
            <a:spAutoFit/>
          </a:bodyPr>
          <a:lstStyle/>
          <a:p>
            <a:r>
              <a:rPr lang="fr-FR" dirty="0"/>
              <a:t>- la promenade de la St Martin, le 11 nov.</a:t>
            </a:r>
          </a:p>
          <a:p>
            <a:r>
              <a:rPr lang="fr-FR" dirty="0"/>
              <a:t>- la visite du manoir de Wilwisheim le 26 janv.</a:t>
            </a:r>
          </a:p>
          <a:p>
            <a:r>
              <a:rPr lang="fr-FR" dirty="0"/>
              <a:t> M. Robert Pascal, Joseph Mann et Bernard représentent ce soir l’association des Amis du château de Wilwisheim. M. Robert  Pascal nous expose les problématiques liées à la restauration de ce château, les difficultés observées pour le suivi du chantier de restauration. Il nous confirme que les groupes d’au moins 15 personnes peuvent être accueillis au manoir pour une visite et un repas préparé par les membres de l’association et pris dans la belle salle à manger du château.</a:t>
            </a:r>
          </a:p>
          <a:p>
            <a:r>
              <a:rPr lang="fr-FR" dirty="0"/>
              <a:t>- le Carnaval du 5 mars avec les écoliers de maternelle et primaire, avec la commune, les enseignants et les parents d’élèves.  </a:t>
            </a:r>
          </a:p>
        </p:txBody>
      </p:sp>
      <p:sp>
        <p:nvSpPr>
          <p:cNvPr id="3" name="Rectangle 2">
            <a:extLst>
              <a:ext uri="{FF2B5EF4-FFF2-40B4-BE49-F238E27FC236}">
                <a16:creationId xmlns:a16="http://schemas.microsoft.com/office/drawing/2014/main" id="{B4EBC2CB-C01C-4FE4-AB0E-30DD113E03B0}"/>
              </a:ext>
            </a:extLst>
          </p:cNvPr>
          <p:cNvSpPr/>
          <p:nvPr/>
        </p:nvSpPr>
        <p:spPr>
          <a:xfrm>
            <a:off x="1257300" y="3797300"/>
            <a:ext cx="9525000" cy="2585323"/>
          </a:xfrm>
          <a:prstGeom prst="rect">
            <a:avLst/>
          </a:prstGeom>
        </p:spPr>
        <p:txBody>
          <a:bodyPr wrap="square">
            <a:spAutoFit/>
          </a:bodyPr>
          <a:lstStyle/>
          <a:p>
            <a:r>
              <a:rPr lang="fr-FR" dirty="0"/>
              <a:t>4.	Rapport financier.</a:t>
            </a:r>
          </a:p>
          <a:p>
            <a:r>
              <a:rPr lang="fr-FR" dirty="0"/>
              <a:t>Christophe Mathis expose les comptes :</a:t>
            </a:r>
          </a:p>
          <a:p>
            <a:r>
              <a:rPr lang="fr-FR" dirty="0"/>
              <a:t>-	En caisse au 31.12.18 : 8,12 €</a:t>
            </a:r>
          </a:p>
          <a:p>
            <a:r>
              <a:rPr lang="fr-FR" dirty="0"/>
              <a:t>Au 1.01.18 il y a 9,85 €. Il y a eu 348 € de recettes (adhésions et visites) et 349,73 € de dépenses. </a:t>
            </a:r>
          </a:p>
          <a:p>
            <a:r>
              <a:rPr lang="fr-FR" dirty="0"/>
              <a:t>-	Sur le compte bancaire  au 31.12.18 : 2130,11€</a:t>
            </a:r>
          </a:p>
          <a:p>
            <a:r>
              <a:rPr lang="fr-FR" dirty="0"/>
              <a:t>Au 1.01.18 il y a 3310,27 €. Les dépenses se sont élevées à 2583,16 € et les recettes à 1403 €.</a:t>
            </a:r>
          </a:p>
          <a:p>
            <a:r>
              <a:rPr lang="fr-FR" dirty="0"/>
              <a:t>-	Sur le compte épargne Tonic au 31.12.18 il y a 8104,92 €. </a:t>
            </a:r>
          </a:p>
        </p:txBody>
      </p:sp>
    </p:spTree>
    <p:extLst>
      <p:ext uri="{BB962C8B-B14F-4D97-AF65-F5344CB8AC3E}">
        <p14:creationId xmlns:p14="http://schemas.microsoft.com/office/powerpoint/2010/main" val="533431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8E2F3E-EB27-41CB-A7AA-733D8C36DC5E}"/>
              </a:ext>
            </a:extLst>
          </p:cNvPr>
          <p:cNvSpPr/>
          <p:nvPr/>
        </p:nvSpPr>
        <p:spPr>
          <a:xfrm>
            <a:off x="1498600" y="127000"/>
            <a:ext cx="9080500" cy="3139321"/>
          </a:xfrm>
          <a:prstGeom prst="rect">
            <a:avLst/>
          </a:prstGeom>
        </p:spPr>
        <p:txBody>
          <a:bodyPr wrap="square">
            <a:spAutoFit/>
          </a:bodyPr>
          <a:lstStyle/>
          <a:p>
            <a:r>
              <a:rPr lang="fr-FR" dirty="0"/>
              <a:t>Au 1.01.18 il y avait 7081,52 €.Avec le versement de la subvention accordée par M. </a:t>
            </a:r>
            <a:r>
              <a:rPr lang="fr-FR" dirty="0" err="1"/>
              <a:t>Furst</a:t>
            </a:r>
            <a:r>
              <a:rPr lang="fr-FR" dirty="0"/>
              <a:t> et les intérêts bancaires on totalise 8104,92 €. Cette somme est destinée à la mise en place de la signalétique patrimoniale. Des demandes de subvention ont été faites régulièrement et seront renouvelées.</a:t>
            </a:r>
          </a:p>
          <a:p>
            <a:r>
              <a:rPr lang="fr-FR" dirty="0"/>
              <a:t>Les réviseurs aux comptes, Lorène Marchal et Paul </a:t>
            </a:r>
            <a:r>
              <a:rPr lang="fr-FR" dirty="0" err="1"/>
              <a:t>Uhlrich</a:t>
            </a:r>
            <a:r>
              <a:rPr lang="fr-FR" dirty="0"/>
              <a:t> ont vérifié les comptes et donnent quitus au trésorier. Ils permettent aux membres du CH d’approuver  ces comptes et de féliciter Christophe Mathis pour son travail.</a:t>
            </a:r>
          </a:p>
          <a:p>
            <a:r>
              <a:rPr lang="fr-FR" dirty="0"/>
              <a:t>Après divers échanges et accord, le montant de la cotisation est fixé à 12 €.</a:t>
            </a:r>
          </a:p>
          <a:p>
            <a:r>
              <a:rPr lang="fr-FR" dirty="0"/>
              <a:t>Paul </a:t>
            </a:r>
            <a:r>
              <a:rPr lang="fr-FR" dirty="0" err="1"/>
              <a:t>Uhlrich</a:t>
            </a:r>
            <a:r>
              <a:rPr lang="fr-FR" dirty="0"/>
              <a:t> sera encore réviseur en 2020, Lorène Marchal doit être remplacée. Emile Finck se propose et est accepté à l’unanimité. Ces 3 membres sont vivement remerciés pour leur aide.</a:t>
            </a:r>
          </a:p>
        </p:txBody>
      </p:sp>
      <p:sp>
        <p:nvSpPr>
          <p:cNvPr id="3" name="Rectangle 2">
            <a:extLst>
              <a:ext uri="{FF2B5EF4-FFF2-40B4-BE49-F238E27FC236}">
                <a16:creationId xmlns:a16="http://schemas.microsoft.com/office/drawing/2014/main" id="{0E2EC66F-91E5-443C-8AC1-344DBBD82631}"/>
              </a:ext>
            </a:extLst>
          </p:cNvPr>
          <p:cNvSpPr/>
          <p:nvPr/>
        </p:nvSpPr>
        <p:spPr>
          <a:xfrm>
            <a:off x="1320800" y="4584700"/>
            <a:ext cx="9563100" cy="2308324"/>
          </a:xfrm>
          <a:prstGeom prst="rect">
            <a:avLst/>
          </a:prstGeom>
        </p:spPr>
        <p:txBody>
          <a:bodyPr wrap="square">
            <a:spAutoFit/>
          </a:bodyPr>
          <a:lstStyle/>
          <a:p>
            <a:endParaRPr lang="fr-FR" dirty="0"/>
          </a:p>
          <a:p>
            <a:r>
              <a:rPr lang="fr-FR" dirty="0"/>
              <a:t>5.	Renouvellement des membres du bureau.</a:t>
            </a:r>
          </a:p>
          <a:p>
            <a:r>
              <a:rPr lang="fr-FR" dirty="0"/>
              <a:t>Le mandat de Christophe Mathis arrive à échéance. Christophe se représente, il est réélu à l’unanimité pour 3 ans.</a:t>
            </a:r>
          </a:p>
          <a:p>
            <a:r>
              <a:rPr lang="fr-FR" dirty="0"/>
              <a:t>Lorène Marchal est candidate pour entrer au bureau. L’assemblée est unanime pour l’y accepter. Nous remercions Lorène et Christophe pour leur participation.</a:t>
            </a:r>
          </a:p>
          <a:p>
            <a:endParaRPr lang="fr-FR" dirty="0"/>
          </a:p>
          <a:p>
            <a:endParaRPr lang="fr-FR" dirty="0"/>
          </a:p>
        </p:txBody>
      </p:sp>
    </p:spTree>
    <p:extLst>
      <p:ext uri="{BB962C8B-B14F-4D97-AF65-F5344CB8AC3E}">
        <p14:creationId xmlns:p14="http://schemas.microsoft.com/office/powerpoint/2010/main" val="149066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9845C4-617A-4392-9173-9A7BE48FD871}"/>
              </a:ext>
            </a:extLst>
          </p:cNvPr>
          <p:cNvSpPr/>
          <p:nvPr/>
        </p:nvSpPr>
        <p:spPr>
          <a:xfrm>
            <a:off x="1689100" y="0"/>
            <a:ext cx="9080500" cy="4801314"/>
          </a:xfrm>
          <a:prstGeom prst="rect">
            <a:avLst/>
          </a:prstGeom>
        </p:spPr>
        <p:txBody>
          <a:bodyPr wrap="square">
            <a:spAutoFit/>
          </a:bodyPr>
          <a:lstStyle/>
          <a:p>
            <a:r>
              <a:rPr lang="fr-FR" dirty="0"/>
              <a:t>6.	Projets en cours ou à venir.</a:t>
            </a:r>
          </a:p>
          <a:p>
            <a:r>
              <a:rPr lang="fr-FR" dirty="0"/>
              <a:t>-	Visites en alsacien les 30 avril et 5 mai.</a:t>
            </a:r>
          </a:p>
          <a:p>
            <a:r>
              <a:rPr lang="fr-FR" dirty="0"/>
              <a:t>-	Visites de l’été sur 8 mercredis à 17 h. Laurent Ostermann, habitant du village propose d’inclure dans le parcours la visite de la forge de son grand-père. Nous prendrons contact avec lui pour qu’il nous donne des renseignements complémentaires.</a:t>
            </a:r>
          </a:p>
          <a:p>
            <a:r>
              <a:rPr lang="fr-FR" dirty="0"/>
              <a:t>-	Fête des Tapas le 13 juillet en collaboration avec la municipalité.</a:t>
            </a:r>
          </a:p>
          <a:p>
            <a:r>
              <a:rPr lang="fr-FR" dirty="0"/>
              <a:t>-	JEP les 21 et 22 sept, thème « art et divertissement »</a:t>
            </a:r>
          </a:p>
          <a:p>
            <a:r>
              <a:rPr lang="fr-FR" dirty="0"/>
              <a:t>-	Promenade de la St Martin le 11 nov.</a:t>
            </a:r>
          </a:p>
          <a:p>
            <a:r>
              <a:rPr lang="fr-FR" dirty="0"/>
              <a:t>-	Réalisation d’un dépliant touristique sur Wangen avec l’aide technique et financière de l’Office de Tourisme du Vignoble. La mise en page est pratiquement faite, les traductions en allemand et en anglais aussi.</a:t>
            </a:r>
          </a:p>
          <a:p>
            <a:r>
              <a:rPr lang="fr-FR" dirty="0"/>
              <a:t>-	Une manifestation de « croisement des chemins » devrait voir le jour en collaboration avec la société d’histoire de Westhoffen. Une balade entre les 2 villages à travers la colline et le vignoble et peut-être une visite pourraient être proposées. </a:t>
            </a:r>
          </a:p>
          <a:p>
            <a:r>
              <a:rPr lang="fr-FR" dirty="0"/>
              <a:t>-	Un partenariat avec le manoir de Wilwisheim sera développé.</a:t>
            </a:r>
          </a:p>
          <a:p>
            <a:r>
              <a:rPr lang="fr-FR" dirty="0"/>
              <a:t>-	Une nouvelle demande de subvention sera faite.</a:t>
            </a:r>
          </a:p>
        </p:txBody>
      </p:sp>
    </p:spTree>
    <p:extLst>
      <p:ext uri="{BB962C8B-B14F-4D97-AF65-F5344CB8AC3E}">
        <p14:creationId xmlns:p14="http://schemas.microsoft.com/office/powerpoint/2010/main" val="2705863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2014</Words>
  <Application>Microsoft Office PowerPoint</Application>
  <PresentationFormat>Grand écran</PresentationFormat>
  <Paragraphs>134</Paragraphs>
  <Slides>52</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52</vt:i4>
      </vt:variant>
    </vt:vector>
  </HeadingPairs>
  <TitlesOfParts>
    <vt:vector size="59" baseType="lpstr">
      <vt:lpstr>Arial</vt:lpstr>
      <vt:lpstr>Calibri</vt:lpstr>
      <vt:lpstr>MS Shell Dlg 2</vt:lpstr>
      <vt:lpstr>Times New Roman</vt:lpstr>
      <vt:lpstr>Wingdings</vt:lpstr>
      <vt:lpstr>Wingdings 3</vt:lpstr>
      <vt:lpstr>Madison</vt:lpstr>
      <vt:lpstr>Assemblée générale 24 septembre 2021</vt:lpstr>
      <vt:lpstr>Bienvenue à toutes et à tous et merci d’être venus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Rapport d’activité  2019-2020-2021</vt:lpstr>
      <vt:lpstr>Visite du village en alsacien </vt:lpstr>
      <vt:lpstr>Présentation PowerPoint</vt:lpstr>
      <vt:lpstr>Dépliant sur un circuit découverte du patrimoine de Wangen</vt:lpstr>
      <vt:lpstr>Texte pour le programme de la fête de la fontaine 2019</vt:lpstr>
      <vt:lpstr>Fête nationale et Mets’diévales   30 à 40 personnes pour la visite</vt:lpstr>
      <vt:lpstr>Visites du village été 2019   38 personnes</vt:lpstr>
      <vt:lpstr>Présentation PowerPoint</vt:lpstr>
      <vt:lpstr>Journées européennes du patrimoine 2019  35 personnes et 45 enfants au rallye-photo Retrouver les emblèmes-mur d’escalade-jeux en bois</vt:lpstr>
      <vt:lpstr>Présentation PowerPoint</vt:lpstr>
      <vt:lpstr>Promenade de la saint Martin 2019  200 personnes</vt:lpstr>
      <vt:lpstr>Saint Martin </vt:lpstr>
      <vt:lpstr>Mise en valeur des rues bilingues  français-Alsacien Avec l’ADT –l’OLCA-Alsace20   Les noms doivent correspondre à une histoire  Janvier 2020 </vt:lpstr>
      <vt:lpstr>Les deux visites en alsacien sont  annulées</vt:lpstr>
      <vt:lpstr>Visites du village été 2020  57 personnes</vt:lpstr>
      <vt:lpstr>Loto du patrimoine  et soutien de la fondation Bern  Jean-Luc est référent CH auprès  du conseil municipal </vt:lpstr>
      <vt:lpstr>Journées européennes  du patrimoine 2020 Animations rue du château-participation de Drone Alsace 50 personnes</vt:lpstr>
      <vt:lpstr>Nettoyage des allées  du cimetière  octobre 2020</vt:lpstr>
      <vt:lpstr>L’école d’autrefois avec R.Eglès et F.Uhlrich </vt:lpstr>
      <vt:lpstr>Visites du village été 2021  36 adultes -18 enfants + groupe de 20 personnes</vt:lpstr>
      <vt:lpstr>Photo d’une assiette du Sommertor envoyée après une visite de l’été 2021  « Tenir le loup par les oreilles »</vt:lpstr>
      <vt:lpstr>Journées européennes du patrimoine 2021 30 adultes -10 enfants-Visite du mur sud – Remerciements à Mme Hummel, à Florent et à la commune</vt:lpstr>
      <vt:lpstr>Présentation PowerPoint</vt:lpstr>
      <vt:lpstr>Rapport financier     </vt:lpstr>
      <vt:lpstr>Présentation PowerPoint</vt:lpstr>
      <vt:lpstr>Présentation PowerPoint</vt:lpstr>
      <vt:lpstr>Présentation PowerPoint</vt:lpstr>
      <vt:lpstr>Présentation PowerPoint</vt:lpstr>
      <vt:lpstr>Présentation PowerPoint</vt:lpstr>
      <vt:lpstr>Présentation PowerPoint</vt:lpstr>
      <vt:lpstr>Rapport des réviseurs aux comptes Renouvellement des réviseurs aux comptes</vt:lpstr>
      <vt:lpstr>Cotisations 2020 et 2021</vt:lpstr>
      <vt:lpstr>Renouvellement des membres du bureau</vt:lpstr>
      <vt:lpstr>Message de Sabine Jacobi</vt:lpstr>
      <vt:lpstr>Projets futurs et en cours Signalétique patrimoniale</vt:lpstr>
      <vt:lpstr>Relevés sur les maisons anciennes de Wangen par J.Claude Kuhn, président du Parc de la maison alsacienne,  accompagné de J.Luc  </vt:lpstr>
      <vt:lpstr>Projet de sortie au château « favorite » de Rastatt  Région de Baden-Baden en Allemagne –époque baroque- porcelaine et faïence</vt:lpstr>
      <vt:lpstr>Saint Martin 2021 ?</vt:lpstr>
      <vt:lpstr>Le cercle d’Histoire(s) de Wangen témoigne sa réelle reconnaissance  et ses chaleureux remerciements  à Gesine Déserbais pour son engagement et ses accomplissements au sein de l’association  </vt:lpstr>
      <vt:lpstr>Présentation PowerPoint</vt:lpstr>
      <vt:lpstr>Intervention de Monsieur le Maire</vt:lpstr>
      <vt:lpstr>Clôture de l’assemblée Générale  Merci de votre attention et de votre écoute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24 septembre 2021</dc:title>
  <dc:creator>Christine JUNG</dc:creator>
  <cp:lastModifiedBy>Christine JUNG</cp:lastModifiedBy>
  <cp:revision>1</cp:revision>
  <dcterms:created xsi:type="dcterms:W3CDTF">2021-09-24T14:30:19Z</dcterms:created>
  <dcterms:modified xsi:type="dcterms:W3CDTF">2021-09-24T14:37:13Z</dcterms:modified>
</cp:coreProperties>
</file>